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4"/>
    <p:sldMasterId id="214748374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Lst>
  <p:sldSz cy="5143500" cx="9144000"/>
  <p:notesSz cx="6858000" cy="9144000"/>
  <p:embeddedFontLst>
    <p:embeddedFont>
      <p:font typeface="Roboto Thin"/>
      <p:regular r:id="rId100"/>
      <p:bold r:id="rId101"/>
      <p:italic r:id="rId102"/>
      <p:boldItalic r:id="rId103"/>
    </p:embeddedFont>
    <p:embeddedFont>
      <p:font typeface="Roboto Medium"/>
      <p:regular r:id="rId104"/>
      <p:bold r:id="rId105"/>
      <p:italic r:id="rId106"/>
      <p:boldItalic r:id="rId107"/>
    </p:embeddedFont>
    <p:embeddedFont>
      <p:font typeface="Inconsolata"/>
      <p:regular r:id="rId108"/>
      <p:bold r:id="rId109"/>
    </p:embeddedFont>
    <p:embeddedFont>
      <p:font typeface="Nunito"/>
      <p:regular r:id="rId110"/>
      <p:bold r:id="rId111"/>
      <p:italic r:id="rId112"/>
      <p:boldItalic r:id="rId113"/>
    </p:embeddedFont>
    <p:embeddedFont>
      <p:font typeface="Comfortaa Regular"/>
      <p:regular r:id="rId114"/>
      <p:bold r:id="rId115"/>
    </p:embeddedFont>
    <p:embeddedFont>
      <p:font typeface="Pacifico"/>
      <p:regular r:id="rId116"/>
    </p:embeddedFont>
    <p:embeddedFont>
      <p:font typeface="Roboto Light"/>
      <p:regular r:id="rId117"/>
      <p:bold r:id="rId118"/>
      <p:italic r:id="rId119"/>
      <p:boldItalic r:id="rId120"/>
    </p:embeddedFont>
    <p:embeddedFont>
      <p:font typeface="Helvetica Neue"/>
      <p:regular r:id="rId121"/>
      <p:bold r:id="rId122"/>
      <p:italic r:id="rId123"/>
      <p:boldItalic r:id="rId124"/>
    </p:embeddedFont>
    <p:embeddedFont>
      <p:font typeface="Roboto Mono"/>
      <p:regular r:id="rId125"/>
      <p:bold r:id="rId126"/>
      <p:italic r:id="rId127"/>
      <p:boldItalic r:id="rId128"/>
    </p:embeddedFont>
    <p:embeddedFont>
      <p:font typeface="Nunito SemiBold"/>
      <p:regular r:id="rId129"/>
      <p:bold r:id="rId130"/>
      <p:italic r:id="rId131"/>
      <p:boldItalic r:id="rId132"/>
    </p:embeddedFont>
    <p:embeddedFont>
      <p:font typeface="Montserrat SemiBold"/>
      <p:regular r:id="rId133"/>
      <p:bold r:id="rId134"/>
      <p:italic r:id="rId135"/>
      <p:boldItalic r:id="rId136"/>
    </p:embeddedFont>
    <p:embeddedFont>
      <p:font typeface="Roboto"/>
      <p:regular r:id="rId137"/>
      <p:bold r:id="rId138"/>
      <p:italic r:id="rId139"/>
      <p:boldItalic r:id="rId140"/>
    </p:embeddedFont>
    <p:embeddedFont>
      <p:font typeface="Roboto Mono Light"/>
      <p:regular r:id="rId141"/>
      <p:bold r:id="rId142"/>
      <p:italic r:id="rId143"/>
      <p:boldItalic r:id="rId144"/>
    </p:embeddedFont>
    <p:embeddedFont>
      <p:font typeface="Montserrat Medium"/>
      <p:regular r:id="rId145"/>
      <p:bold r:id="rId146"/>
      <p:italic r:id="rId147"/>
      <p:boldItalic r:id="rId148"/>
    </p:embeddedFont>
    <p:embeddedFont>
      <p:font typeface="Oswald"/>
      <p:regular r:id="rId149"/>
      <p:bold r:id="rId150"/>
    </p:embeddedFont>
    <p:embeddedFont>
      <p:font typeface="Comfortaa"/>
      <p:regular r:id="rId151"/>
      <p:bold r:id="rId152"/>
    </p:embeddedFont>
    <p:embeddedFont>
      <p:font typeface="Spectral ExtraBold"/>
      <p:bold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7903DFF-95A3-4422-B414-44A45EA5A951}">
  <a:tblStyle styleId="{D7903DFF-95A3-4422-B414-44A45EA5A9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Medium-boldItalic.fntdata"/><Relationship Id="rId106" Type="http://schemas.openxmlformats.org/officeDocument/2006/relationships/font" Target="fonts/RobotoMedium-italic.fntdata"/><Relationship Id="rId105" Type="http://schemas.openxmlformats.org/officeDocument/2006/relationships/font" Target="fonts/RobotoMedium-bold.fntdata"/><Relationship Id="rId104" Type="http://schemas.openxmlformats.org/officeDocument/2006/relationships/font" Target="fonts/RobotoMedium-regular.fntdata"/><Relationship Id="rId109" Type="http://schemas.openxmlformats.org/officeDocument/2006/relationships/font" Target="fonts/Inconsolata-bold.fntdata"/><Relationship Id="rId108" Type="http://schemas.openxmlformats.org/officeDocument/2006/relationships/font" Target="fonts/Inconsolata-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Thin-boldItalic.fntdata"/><Relationship Id="rId102" Type="http://schemas.openxmlformats.org/officeDocument/2006/relationships/font" Target="fonts/RobotoThin-italic.fntdata"/><Relationship Id="rId101" Type="http://schemas.openxmlformats.org/officeDocument/2006/relationships/font" Target="fonts/RobotoThin-bold.fntdata"/><Relationship Id="rId100" Type="http://schemas.openxmlformats.org/officeDocument/2006/relationships/font" Target="fonts/RobotoThin-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NunitoSemiBold-regular.fntdata"/><Relationship Id="rId128" Type="http://schemas.openxmlformats.org/officeDocument/2006/relationships/font" Target="fonts/RobotoMono-boldItalic.fntdata"/><Relationship Id="rId127" Type="http://schemas.openxmlformats.org/officeDocument/2006/relationships/font" Target="fonts/RobotoMono-italic.fntdata"/><Relationship Id="rId126" Type="http://schemas.openxmlformats.org/officeDocument/2006/relationships/font" Target="fonts/RobotoMono-bold.fntdata"/><Relationship Id="rId26" Type="http://schemas.openxmlformats.org/officeDocument/2006/relationships/slide" Target="slides/slide20.xml"/><Relationship Id="rId121" Type="http://schemas.openxmlformats.org/officeDocument/2006/relationships/font" Target="fonts/HelveticaNeue-regular.fntdata"/><Relationship Id="rId25" Type="http://schemas.openxmlformats.org/officeDocument/2006/relationships/slide" Target="slides/slide19.xml"/><Relationship Id="rId120" Type="http://schemas.openxmlformats.org/officeDocument/2006/relationships/font" Target="fonts/RobotoLight-bold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Mono-regular.fntdata"/><Relationship Id="rId29" Type="http://schemas.openxmlformats.org/officeDocument/2006/relationships/slide" Target="slides/slide23.xml"/><Relationship Id="rId124" Type="http://schemas.openxmlformats.org/officeDocument/2006/relationships/font" Target="fonts/HelveticaNeue-boldItalic.fntdata"/><Relationship Id="rId123" Type="http://schemas.openxmlformats.org/officeDocument/2006/relationships/font" Target="fonts/HelveticaNeue-italic.fntdata"/><Relationship Id="rId122" Type="http://schemas.openxmlformats.org/officeDocument/2006/relationships/font" Target="fonts/HelveticaNeue-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Light-bold.fntdata"/><Relationship Id="rId117" Type="http://schemas.openxmlformats.org/officeDocument/2006/relationships/font" Target="fonts/RobotoLight-regular.fntdata"/><Relationship Id="rId116" Type="http://schemas.openxmlformats.org/officeDocument/2006/relationships/font" Target="fonts/Pacifico-regular.fntdata"/><Relationship Id="rId115" Type="http://schemas.openxmlformats.org/officeDocument/2006/relationships/font" Target="fonts/ComfortaaRegular-bold.fntdata"/><Relationship Id="rId119" Type="http://schemas.openxmlformats.org/officeDocument/2006/relationships/font" Target="fonts/RobotoLight-italic.fntdata"/><Relationship Id="rId15" Type="http://schemas.openxmlformats.org/officeDocument/2006/relationships/slide" Target="slides/slide9.xml"/><Relationship Id="rId110" Type="http://schemas.openxmlformats.org/officeDocument/2006/relationships/font" Target="fonts/Nunit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ComfortaaRegular-regular.fntdata"/><Relationship Id="rId18" Type="http://schemas.openxmlformats.org/officeDocument/2006/relationships/slide" Target="slides/slide12.xml"/><Relationship Id="rId113" Type="http://schemas.openxmlformats.org/officeDocument/2006/relationships/font" Target="fonts/Nunito-boldItalic.fntdata"/><Relationship Id="rId112" Type="http://schemas.openxmlformats.org/officeDocument/2006/relationships/font" Target="fonts/Nunito-italic.fntdata"/><Relationship Id="rId111" Type="http://schemas.openxmlformats.org/officeDocument/2006/relationships/font" Target="fonts/Nunito-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Oswald-bold.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Oswald-regular.fntdata"/><Relationship Id="rId4" Type="http://schemas.openxmlformats.org/officeDocument/2006/relationships/slideMaster" Target="slideMasters/slideMaster1.xml"/><Relationship Id="rId148" Type="http://schemas.openxmlformats.org/officeDocument/2006/relationships/font" Target="fonts/MontserratMedium-boldItalic.fntdata"/><Relationship Id="rId9" Type="http://schemas.openxmlformats.org/officeDocument/2006/relationships/slide" Target="slides/slide3.xml"/><Relationship Id="rId143" Type="http://schemas.openxmlformats.org/officeDocument/2006/relationships/font" Target="fonts/RobotoMonoLight-italic.fntdata"/><Relationship Id="rId142" Type="http://schemas.openxmlformats.org/officeDocument/2006/relationships/font" Target="fonts/RobotoMonoLight-bold.fntdata"/><Relationship Id="rId141" Type="http://schemas.openxmlformats.org/officeDocument/2006/relationships/font" Target="fonts/RobotoMonoLight-regular.fntdata"/><Relationship Id="rId140" Type="http://schemas.openxmlformats.org/officeDocument/2006/relationships/font" Target="fonts/Roboto-boldItalic.fntdata"/><Relationship Id="rId5" Type="http://schemas.openxmlformats.org/officeDocument/2006/relationships/slideMaster" Target="slideMasters/slideMaster2.xml"/><Relationship Id="rId147" Type="http://schemas.openxmlformats.org/officeDocument/2006/relationships/font" Target="fonts/MontserratMedium-italic.fntdata"/><Relationship Id="rId6" Type="http://schemas.openxmlformats.org/officeDocument/2006/relationships/notesMaster" Target="notesMasters/notesMaster1.xml"/><Relationship Id="rId146" Type="http://schemas.openxmlformats.org/officeDocument/2006/relationships/font" Target="fonts/MontserratMedium-bold.fntdata"/><Relationship Id="rId7" Type="http://schemas.openxmlformats.org/officeDocument/2006/relationships/slide" Target="slides/slide1.xml"/><Relationship Id="rId145" Type="http://schemas.openxmlformats.org/officeDocument/2006/relationships/font" Target="fonts/MontserratMedium-regular.fntdata"/><Relationship Id="rId8" Type="http://schemas.openxmlformats.org/officeDocument/2006/relationships/slide" Target="slides/slide2.xml"/><Relationship Id="rId144" Type="http://schemas.openxmlformats.org/officeDocument/2006/relationships/font" Target="fonts/RobotoMonoLight-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oboto-italic.fntdata"/><Relationship Id="rId138" Type="http://schemas.openxmlformats.org/officeDocument/2006/relationships/font" Target="fonts/Roboto-bold.fntdata"/><Relationship Id="rId137" Type="http://schemas.openxmlformats.org/officeDocument/2006/relationships/font" Target="fonts/Roboto-regular.fntdata"/><Relationship Id="rId132" Type="http://schemas.openxmlformats.org/officeDocument/2006/relationships/font" Target="fonts/NunitoSemiBold-boldItalic.fntdata"/><Relationship Id="rId131" Type="http://schemas.openxmlformats.org/officeDocument/2006/relationships/font" Target="fonts/NunitoSemiBold-italic.fntdata"/><Relationship Id="rId130" Type="http://schemas.openxmlformats.org/officeDocument/2006/relationships/font" Target="fonts/NunitoSemiBold-bold.fntdata"/><Relationship Id="rId136" Type="http://schemas.openxmlformats.org/officeDocument/2006/relationships/font" Target="fonts/MontserratSemiBold-boldItalic.fntdata"/><Relationship Id="rId135" Type="http://schemas.openxmlformats.org/officeDocument/2006/relationships/font" Target="fonts/MontserratSemiBold-italic.fntdata"/><Relationship Id="rId134" Type="http://schemas.openxmlformats.org/officeDocument/2006/relationships/font" Target="fonts/MontserratSemiBold-bold.fntdata"/><Relationship Id="rId133" Type="http://schemas.openxmlformats.org/officeDocument/2006/relationships/font" Target="fonts/MontserratSemiBold-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schemas.openxmlformats.org/officeDocument/2006/relationships/font" Target="fonts/SpectralExtraBold-boldItalic.fntdata"/><Relationship Id="rId58" Type="http://schemas.openxmlformats.org/officeDocument/2006/relationships/slide" Target="slides/slide52.xml"/><Relationship Id="rId153" Type="http://schemas.openxmlformats.org/officeDocument/2006/relationships/font" Target="fonts/SpectralExtraBold-bold.fntdata"/><Relationship Id="rId152" Type="http://schemas.openxmlformats.org/officeDocument/2006/relationships/font" Target="fonts/Comfortaa-bold.fntdata"/><Relationship Id="rId151" Type="http://schemas.openxmlformats.org/officeDocument/2006/relationships/font" Target="fonts/Comforta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8" name="Shape 2138"/>
        <p:cNvGrpSpPr/>
        <p:nvPr/>
      </p:nvGrpSpPr>
      <p:grpSpPr>
        <a:xfrm>
          <a:off x="0" y="0"/>
          <a:ext cx="0" cy="0"/>
          <a:chOff x="0" y="0"/>
          <a:chExt cx="0" cy="0"/>
        </a:xfrm>
      </p:grpSpPr>
      <p:sp>
        <p:nvSpPr>
          <p:cNvPr id="2139" name="Google Shape;2139;g5984071d6d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5984071d6d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9" name="Shape 2149"/>
        <p:cNvGrpSpPr/>
        <p:nvPr/>
      </p:nvGrpSpPr>
      <p:grpSpPr>
        <a:xfrm>
          <a:off x="0" y="0"/>
          <a:ext cx="0" cy="0"/>
          <a:chOff x="0" y="0"/>
          <a:chExt cx="0" cy="0"/>
        </a:xfrm>
      </p:grpSpPr>
      <p:sp>
        <p:nvSpPr>
          <p:cNvPr id="2150" name="Google Shape;2150;g5984071d6d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5984071d6d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9" name="Shape 2159"/>
        <p:cNvGrpSpPr/>
        <p:nvPr/>
      </p:nvGrpSpPr>
      <p:grpSpPr>
        <a:xfrm>
          <a:off x="0" y="0"/>
          <a:ext cx="0" cy="0"/>
          <a:chOff x="0" y="0"/>
          <a:chExt cx="0" cy="0"/>
        </a:xfrm>
      </p:grpSpPr>
      <p:sp>
        <p:nvSpPr>
          <p:cNvPr id="2160" name="Google Shape;2160;g52a3dc3295_0_3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52a3dc3295_0_3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6" name="Shape 2166"/>
        <p:cNvGrpSpPr/>
        <p:nvPr/>
      </p:nvGrpSpPr>
      <p:grpSpPr>
        <a:xfrm>
          <a:off x="0" y="0"/>
          <a:ext cx="0" cy="0"/>
          <a:chOff x="0" y="0"/>
          <a:chExt cx="0" cy="0"/>
        </a:xfrm>
      </p:grpSpPr>
      <p:sp>
        <p:nvSpPr>
          <p:cNvPr id="2167" name="Google Shape;2167;g529ced8eb1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529ced8eb1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5" name="Shape 2175"/>
        <p:cNvGrpSpPr/>
        <p:nvPr/>
      </p:nvGrpSpPr>
      <p:grpSpPr>
        <a:xfrm>
          <a:off x="0" y="0"/>
          <a:ext cx="0" cy="0"/>
          <a:chOff x="0" y="0"/>
          <a:chExt cx="0" cy="0"/>
        </a:xfrm>
      </p:grpSpPr>
      <p:sp>
        <p:nvSpPr>
          <p:cNvPr id="2176" name="Google Shape;2176;g529ced8eb1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529ced8eb1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4" name="Shape 2184"/>
        <p:cNvGrpSpPr/>
        <p:nvPr/>
      </p:nvGrpSpPr>
      <p:grpSpPr>
        <a:xfrm>
          <a:off x="0" y="0"/>
          <a:ext cx="0" cy="0"/>
          <a:chOff x="0" y="0"/>
          <a:chExt cx="0" cy="0"/>
        </a:xfrm>
      </p:grpSpPr>
      <p:sp>
        <p:nvSpPr>
          <p:cNvPr id="2185" name="Google Shape;2185;g55981071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55981071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Recreated</a:t>
            </a:r>
            <a:r>
              <a:rPr lang="en"/>
              <a:t> chart: eSecurityPlanet.net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Google Shape;2216;g5642dcf90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5642dcf90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Chart recreated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g5984071d6d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5984071d6d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5" name="Shape 2255"/>
        <p:cNvGrpSpPr/>
        <p:nvPr/>
      </p:nvGrpSpPr>
      <p:grpSpPr>
        <a:xfrm>
          <a:off x="0" y="0"/>
          <a:ext cx="0" cy="0"/>
          <a:chOff x="0" y="0"/>
          <a:chExt cx="0" cy="0"/>
        </a:xfrm>
      </p:grpSpPr>
      <p:sp>
        <p:nvSpPr>
          <p:cNvPr id="2256" name="Google Shape;2256;g5984071d6d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5984071d6d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6" name="Shape 2266"/>
        <p:cNvGrpSpPr/>
        <p:nvPr/>
      </p:nvGrpSpPr>
      <p:grpSpPr>
        <a:xfrm>
          <a:off x="0" y="0"/>
          <a:ext cx="0" cy="0"/>
          <a:chOff x="0" y="0"/>
          <a:chExt cx="0" cy="0"/>
        </a:xfrm>
      </p:grpSpPr>
      <p:sp>
        <p:nvSpPr>
          <p:cNvPr id="2267" name="Google Shape;2267;g5984071d6d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5984071d6d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5" name="Shape 2275"/>
        <p:cNvGrpSpPr/>
        <p:nvPr/>
      </p:nvGrpSpPr>
      <p:grpSpPr>
        <a:xfrm>
          <a:off x="0" y="0"/>
          <a:ext cx="0" cy="0"/>
          <a:chOff x="0" y="0"/>
          <a:chExt cx="0" cy="0"/>
        </a:xfrm>
      </p:grpSpPr>
      <p:sp>
        <p:nvSpPr>
          <p:cNvPr id="2276" name="Google Shape;2276;g5984071d6d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5984071d6d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4" name="Shape 2284"/>
        <p:cNvGrpSpPr/>
        <p:nvPr/>
      </p:nvGrpSpPr>
      <p:grpSpPr>
        <a:xfrm>
          <a:off x="0" y="0"/>
          <a:ext cx="0" cy="0"/>
          <a:chOff x="0" y="0"/>
          <a:chExt cx="0" cy="0"/>
        </a:xfrm>
      </p:grpSpPr>
      <p:sp>
        <p:nvSpPr>
          <p:cNvPr id="2285" name="Google Shape;2285;g5984071d6d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5984071d6d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3" name="Shape 2293"/>
        <p:cNvGrpSpPr/>
        <p:nvPr/>
      </p:nvGrpSpPr>
      <p:grpSpPr>
        <a:xfrm>
          <a:off x="0" y="0"/>
          <a:ext cx="0" cy="0"/>
          <a:chOff x="0" y="0"/>
          <a:chExt cx="0" cy="0"/>
        </a:xfrm>
      </p:grpSpPr>
      <p:sp>
        <p:nvSpPr>
          <p:cNvPr id="2294" name="Google Shape;2294;g5984071d6d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5984071d6d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Google Shape;2303;g5984071d6d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5984071d6d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1" name="Shape 2311"/>
        <p:cNvGrpSpPr/>
        <p:nvPr/>
      </p:nvGrpSpPr>
      <p:grpSpPr>
        <a:xfrm>
          <a:off x="0" y="0"/>
          <a:ext cx="0" cy="0"/>
          <a:chOff x="0" y="0"/>
          <a:chExt cx="0" cy="0"/>
        </a:xfrm>
      </p:grpSpPr>
      <p:sp>
        <p:nvSpPr>
          <p:cNvPr id="2312" name="Google Shape;2312;g5984071d6d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5984071d6d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0" name="Shape 2320"/>
        <p:cNvGrpSpPr/>
        <p:nvPr/>
      </p:nvGrpSpPr>
      <p:grpSpPr>
        <a:xfrm>
          <a:off x="0" y="0"/>
          <a:ext cx="0" cy="0"/>
          <a:chOff x="0" y="0"/>
          <a:chExt cx="0" cy="0"/>
        </a:xfrm>
      </p:grpSpPr>
      <p:sp>
        <p:nvSpPr>
          <p:cNvPr id="2321" name="Google Shape;2321;g5642dcf905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5642dcf905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8" name="Shape 2328"/>
        <p:cNvGrpSpPr/>
        <p:nvPr/>
      </p:nvGrpSpPr>
      <p:grpSpPr>
        <a:xfrm>
          <a:off x="0" y="0"/>
          <a:ext cx="0" cy="0"/>
          <a:chOff x="0" y="0"/>
          <a:chExt cx="0" cy="0"/>
        </a:xfrm>
      </p:grpSpPr>
      <p:sp>
        <p:nvSpPr>
          <p:cNvPr id="2329" name="Google Shape;2329;g5642dcf90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5642dcf90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5" name="Shape 2335"/>
        <p:cNvGrpSpPr/>
        <p:nvPr/>
      </p:nvGrpSpPr>
      <p:grpSpPr>
        <a:xfrm>
          <a:off x="0" y="0"/>
          <a:ext cx="0" cy="0"/>
          <a:chOff x="0" y="0"/>
          <a:chExt cx="0" cy="0"/>
        </a:xfrm>
      </p:grpSpPr>
      <p:sp>
        <p:nvSpPr>
          <p:cNvPr id="2336" name="Google Shape;2336;g5984071d6d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5984071d6d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4" name="Shape 2344"/>
        <p:cNvGrpSpPr/>
        <p:nvPr/>
      </p:nvGrpSpPr>
      <p:grpSpPr>
        <a:xfrm>
          <a:off x="0" y="0"/>
          <a:ext cx="0" cy="0"/>
          <a:chOff x="0" y="0"/>
          <a:chExt cx="0" cy="0"/>
        </a:xfrm>
      </p:grpSpPr>
      <p:sp>
        <p:nvSpPr>
          <p:cNvPr id="2345" name="Google Shape;2345;g5984071d6d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5984071d6d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3" name="Shape 2353"/>
        <p:cNvGrpSpPr/>
        <p:nvPr/>
      </p:nvGrpSpPr>
      <p:grpSpPr>
        <a:xfrm>
          <a:off x="0" y="0"/>
          <a:ext cx="0" cy="0"/>
          <a:chOff x="0" y="0"/>
          <a:chExt cx="0" cy="0"/>
        </a:xfrm>
      </p:grpSpPr>
      <p:sp>
        <p:nvSpPr>
          <p:cNvPr id="2354" name="Google Shape;2354;g643b81646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643b81646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5" name="Shape 2045"/>
        <p:cNvGrpSpPr/>
        <p:nvPr/>
      </p:nvGrpSpPr>
      <p:grpSpPr>
        <a:xfrm>
          <a:off x="0" y="0"/>
          <a:ext cx="0" cy="0"/>
          <a:chOff x="0" y="0"/>
          <a:chExt cx="0" cy="0"/>
        </a:xfrm>
      </p:grpSpPr>
      <p:sp>
        <p:nvSpPr>
          <p:cNvPr id="2046" name="Google Shape;2046;g529ced8e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529ced8e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643b8164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643b8164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1" name="Shape 2371"/>
        <p:cNvGrpSpPr/>
        <p:nvPr/>
      </p:nvGrpSpPr>
      <p:grpSpPr>
        <a:xfrm>
          <a:off x="0" y="0"/>
          <a:ext cx="0" cy="0"/>
          <a:chOff x="0" y="0"/>
          <a:chExt cx="0" cy="0"/>
        </a:xfrm>
      </p:grpSpPr>
      <p:sp>
        <p:nvSpPr>
          <p:cNvPr id="2372" name="Google Shape;2372;g5984071d6d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5984071d6d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0" name="Shape 2380"/>
        <p:cNvGrpSpPr/>
        <p:nvPr/>
      </p:nvGrpSpPr>
      <p:grpSpPr>
        <a:xfrm>
          <a:off x="0" y="0"/>
          <a:ext cx="0" cy="0"/>
          <a:chOff x="0" y="0"/>
          <a:chExt cx="0" cy="0"/>
        </a:xfrm>
      </p:grpSpPr>
      <p:sp>
        <p:nvSpPr>
          <p:cNvPr id="2381" name="Google Shape;2381;g643b81646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643b81646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9" name="Shape 2389"/>
        <p:cNvGrpSpPr/>
        <p:nvPr/>
      </p:nvGrpSpPr>
      <p:grpSpPr>
        <a:xfrm>
          <a:off x="0" y="0"/>
          <a:ext cx="0" cy="0"/>
          <a:chOff x="0" y="0"/>
          <a:chExt cx="0" cy="0"/>
        </a:xfrm>
      </p:grpSpPr>
      <p:sp>
        <p:nvSpPr>
          <p:cNvPr id="2390" name="Google Shape;2390;g5984071d6d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5984071d6d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7" name="Shape 2397"/>
        <p:cNvGrpSpPr/>
        <p:nvPr/>
      </p:nvGrpSpPr>
      <p:grpSpPr>
        <a:xfrm>
          <a:off x="0" y="0"/>
          <a:ext cx="0" cy="0"/>
          <a:chOff x="0" y="0"/>
          <a:chExt cx="0" cy="0"/>
        </a:xfrm>
      </p:grpSpPr>
      <p:sp>
        <p:nvSpPr>
          <p:cNvPr id="2398" name="Google Shape;2398;g643b81646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643b81646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6" name="Shape 2406"/>
        <p:cNvGrpSpPr/>
        <p:nvPr/>
      </p:nvGrpSpPr>
      <p:grpSpPr>
        <a:xfrm>
          <a:off x="0" y="0"/>
          <a:ext cx="0" cy="0"/>
          <a:chOff x="0" y="0"/>
          <a:chExt cx="0" cy="0"/>
        </a:xfrm>
      </p:grpSpPr>
      <p:sp>
        <p:nvSpPr>
          <p:cNvPr id="2407" name="Google Shape;2407;g5984071d6d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5984071d6d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5" name="Shape 2415"/>
        <p:cNvGrpSpPr/>
        <p:nvPr/>
      </p:nvGrpSpPr>
      <p:grpSpPr>
        <a:xfrm>
          <a:off x="0" y="0"/>
          <a:ext cx="0" cy="0"/>
          <a:chOff x="0" y="0"/>
          <a:chExt cx="0" cy="0"/>
        </a:xfrm>
      </p:grpSpPr>
      <p:sp>
        <p:nvSpPr>
          <p:cNvPr id="2416" name="Google Shape;2416;g643b81646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643b81646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4" name="Shape 2424"/>
        <p:cNvGrpSpPr/>
        <p:nvPr/>
      </p:nvGrpSpPr>
      <p:grpSpPr>
        <a:xfrm>
          <a:off x="0" y="0"/>
          <a:ext cx="0" cy="0"/>
          <a:chOff x="0" y="0"/>
          <a:chExt cx="0" cy="0"/>
        </a:xfrm>
      </p:grpSpPr>
      <p:sp>
        <p:nvSpPr>
          <p:cNvPr id="2425" name="Google Shape;2425;g529ced8eb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529ced8eb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1" name="Shape 2431"/>
        <p:cNvGrpSpPr/>
        <p:nvPr/>
      </p:nvGrpSpPr>
      <p:grpSpPr>
        <a:xfrm>
          <a:off x="0" y="0"/>
          <a:ext cx="0" cy="0"/>
          <a:chOff x="0" y="0"/>
          <a:chExt cx="0" cy="0"/>
        </a:xfrm>
      </p:grpSpPr>
      <p:sp>
        <p:nvSpPr>
          <p:cNvPr id="2432" name="Google Shape;2432;g529ced8eb1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529ced8eb1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9" name="Shape 2439"/>
        <p:cNvGrpSpPr/>
        <p:nvPr/>
      </p:nvGrpSpPr>
      <p:grpSpPr>
        <a:xfrm>
          <a:off x="0" y="0"/>
          <a:ext cx="0" cy="0"/>
          <a:chOff x="0" y="0"/>
          <a:chExt cx="0" cy="0"/>
        </a:xfrm>
      </p:grpSpPr>
      <p:sp>
        <p:nvSpPr>
          <p:cNvPr id="2440" name="Google Shape;2440;g529ced8eb1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529ced8eb1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3" name="Shape 2053"/>
        <p:cNvGrpSpPr/>
        <p:nvPr/>
      </p:nvGrpSpPr>
      <p:grpSpPr>
        <a:xfrm>
          <a:off x="0" y="0"/>
          <a:ext cx="0" cy="0"/>
          <a:chOff x="0" y="0"/>
          <a:chExt cx="0" cy="0"/>
        </a:xfrm>
      </p:grpSpPr>
      <p:sp>
        <p:nvSpPr>
          <p:cNvPr id="2054" name="Google Shape;2054;g5984071d6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5984071d6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8" name="Shape 2448"/>
        <p:cNvGrpSpPr/>
        <p:nvPr/>
      </p:nvGrpSpPr>
      <p:grpSpPr>
        <a:xfrm>
          <a:off x="0" y="0"/>
          <a:ext cx="0" cy="0"/>
          <a:chOff x="0" y="0"/>
          <a:chExt cx="0" cy="0"/>
        </a:xfrm>
      </p:grpSpPr>
      <p:sp>
        <p:nvSpPr>
          <p:cNvPr id="2449" name="Google Shape;2449;g5642dcf90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5642dcf90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6" name="Shape 2476"/>
        <p:cNvGrpSpPr/>
        <p:nvPr/>
      </p:nvGrpSpPr>
      <p:grpSpPr>
        <a:xfrm>
          <a:off x="0" y="0"/>
          <a:ext cx="0" cy="0"/>
          <a:chOff x="0" y="0"/>
          <a:chExt cx="0" cy="0"/>
        </a:xfrm>
      </p:grpSpPr>
      <p:sp>
        <p:nvSpPr>
          <p:cNvPr id="2477" name="Google Shape;2477;g52a3dc3295_0_3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52a3dc3295_0_3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0" name="Shape 2490"/>
        <p:cNvGrpSpPr/>
        <p:nvPr/>
      </p:nvGrpSpPr>
      <p:grpSpPr>
        <a:xfrm>
          <a:off x="0" y="0"/>
          <a:ext cx="0" cy="0"/>
          <a:chOff x="0" y="0"/>
          <a:chExt cx="0" cy="0"/>
        </a:xfrm>
      </p:grpSpPr>
      <p:sp>
        <p:nvSpPr>
          <p:cNvPr id="2491" name="Google Shape;2491;g52a3dc3295_0_3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52a3dc3295_0_3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2" name="Shape 2502"/>
        <p:cNvGrpSpPr/>
        <p:nvPr/>
      </p:nvGrpSpPr>
      <p:grpSpPr>
        <a:xfrm>
          <a:off x="0" y="0"/>
          <a:ext cx="0" cy="0"/>
          <a:chOff x="0" y="0"/>
          <a:chExt cx="0" cy="0"/>
        </a:xfrm>
      </p:grpSpPr>
      <p:sp>
        <p:nvSpPr>
          <p:cNvPr id="2503" name="Google Shape;2503;g5642dcf905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5642dcf905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9" name="Shape 2509"/>
        <p:cNvGrpSpPr/>
        <p:nvPr/>
      </p:nvGrpSpPr>
      <p:grpSpPr>
        <a:xfrm>
          <a:off x="0" y="0"/>
          <a:ext cx="0" cy="0"/>
          <a:chOff x="0" y="0"/>
          <a:chExt cx="0" cy="0"/>
        </a:xfrm>
      </p:grpSpPr>
      <p:sp>
        <p:nvSpPr>
          <p:cNvPr id="2510" name="Google Shape;2510;g7a613af85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7a613af85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7" name="Shape 2517"/>
        <p:cNvGrpSpPr/>
        <p:nvPr/>
      </p:nvGrpSpPr>
      <p:grpSpPr>
        <a:xfrm>
          <a:off x="0" y="0"/>
          <a:ext cx="0" cy="0"/>
          <a:chOff x="0" y="0"/>
          <a:chExt cx="0" cy="0"/>
        </a:xfrm>
      </p:grpSpPr>
      <p:sp>
        <p:nvSpPr>
          <p:cNvPr id="2518" name="Google Shape;2518;g52a3dc3295_0_3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52a3dc3295_0_3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5" name="Shape 2525"/>
        <p:cNvGrpSpPr/>
        <p:nvPr/>
      </p:nvGrpSpPr>
      <p:grpSpPr>
        <a:xfrm>
          <a:off x="0" y="0"/>
          <a:ext cx="0" cy="0"/>
          <a:chOff x="0" y="0"/>
          <a:chExt cx="0" cy="0"/>
        </a:xfrm>
      </p:grpSpPr>
      <p:sp>
        <p:nvSpPr>
          <p:cNvPr id="2526" name="Google Shape;2526;g52a3dc3295_0_3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52a3dc3295_0_3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4" name="Shape 2534"/>
        <p:cNvGrpSpPr/>
        <p:nvPr/>
      </p:nvGrpSpPr>
      <p:grpSpPr>
        <a:xfrm>
          <a:off x="0" y="0"/>
          <a:ext cx="0" cy="0"/>
          <a:chOff x="0" y="0"/>
          <a:chExt cx="0" cy="0"/>
        </a:xfrm>
      </p:grpSpPr>
      <p:sp>
        <p:nvSpPr>
          <p:cNvPr id="2535" name="Google Shape;2535;g5642dcf905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5642dcf905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2" name="Shape 2542"/>
        <p:cNvGrpSpPr/>
        <p:nvPr/>
      </p:nvGrpSpPr>
      <p:grpSpPr>
        <a:xfrm>
          <a:off x="0" y="0"/>
          <a:ext cx="0" cy="0"/>
          <a:chOff x="0" y="0"/>
          <a:chExt cx="0" cy="0"/>
        </a:xfrm>
      </p:grpSpPr>
      <p:sp>
        <p:nvSpPr>
          <p:cNvPr id="2543" name="Google Shape;2543;g5984071d6d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5984071d6d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1" name="Shape 2551"/>
        <p:cNvGrpSpPr/>
        <p:nvPr/>
      </p:nvGrpSpPr>
      <p:grpSpPr>
        <a:xfrm>
          <a:off x="0" y="0"/>
          <a:ext cx="0" cy="0"/>
          <a:chOff x="0" y="0"/>
          <a:chExt cx="0" cy="0"/>
        </a:xfrm>
      </p:grpSpPr>
      <p:sp>
        <p:nvSpPr>
          <p:cNvPr id="2552" name="Google Shape;2552;g5984071d6d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5984071d6d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1" name="Shape 2061"/>
        <p:cNvGrpSpPr/>
        <p:nvPr/>
      </p:nvGrpSpPr>
      <p:grpSpPr>
        <a:xfrm>
          <a:off x="0" y="0"/>
          <a:ext cx="0" cy="0"/>
          <a:chOff x="0" y="0"/>
          <a:chExt cx="0" cy="0"/>
        </a:xfrm>
      </p:grpSpPr>
      <p:sp>
        <p:nvSpPr>
          <p:cNvPr id="2062" name="Google Shape;2062;g5984071d6d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5984071d6d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1" name="Shape 2561"/>
        <p:cNvGrpSpPr/>
        <p:nvPr/>
      </p:nvGrpSpPr>
      <p:grpSpPr>
        <a:xfrm>
          <a:off x="0" y="0"/>
          <a:ext cx="0" cy="0"/>
          <a:chOff x="0" y="0"/>
          <a:chExt cx="0" cy="0"/>
        </a:xfrm>
      </p:grpSpPr>
      <p:sp>
        <p:nvSpPr>
          <p:cNvPr id="2562" name="Google Shape;2562;g5984071d6d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3" name="Google Shape;2563;g5984071d6d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1" name="Shape 2571"/>
        <p:cNvGrpSpPr/>
        <p:nvPr/>
      </p:nvGrpSpPr>
      <p:grpSpPr>
        <a:xfrm>
          <a:off x="0" y="0"/>
          <a:ext cx="0" cy="0"/>
          <a:chOff x="0" y="0"/>
          <a:chExt cx="0" cy="0"/>
        </a:xfrm>
      </p:grpSpPr>
      <p:sp>
        <p:nvSpPr>
          <p:cNvPr id="2572" name="Google Shape;2572;g5984071d6d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3" name="Google Shape;2573;g5984071d6d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1" name="Shape 2581"/>
        <p:cNvGrpSpPr/>
        <p:nvPr/>
      </p:nvGrpSpPr>
      <p:grpSpPr>
        <a:xfrm>
          <a:off x="0" y="0"/>
          <a:ext cx="0" cy="0"/>
          <a:chOff x="0" y="0"/>
          <a:chExt cx="0" cy="0"/>
        </a:xfrm>
      </p:grpSpPr>
      <p:sp>
        <p:nvSpPr>
          <p:cNvPr id="2582" name="Google Shape;2582;g5984071d6d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5984071d6d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0" name="Shape 2590"/>
        <p:cNvGrpSpPr/>
        <p:nvPr/>
      </p:nvGrpSpPr>
      <p:grpSpPr>
        <a:xfrm>
          <a:off x="0" y="0"/>
          <a:ext cx="0" cy="0"/>
          <a:chOff x="0" y="0"/>
          <a:chExt cx="0" cy="0"/>
        </a:xfrm>
      </p:grpSpPr>
      <p:sp>
        <p:nvSpPr>
          <p:cNvPr id="2591" name="Google Shape;2591;g5984071d6d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5984071d6d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9" name="Shape 2599"/>
        <p:cNvGrpSpPr/>
        <p:nvPr/>
      </p:nvGrpSpPr>
      <p:grpSpPr>
        <a:xfrm>
          <a:off x="0" y="0"/>
          <a:ext cx="0" cy="0"/>
          <a:chOff x="0" y="0"/>
          <a:chExt cx="0" cy="0"/>
        </a:xfrm>
      </p:grpSpPr>
      <p:sp>
        <p:nvSpPr>
          <p:cNvPr id="2600" name="Google Shape;2600;g5984071d6d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1" name="Google Shape;2601;g5984071d6d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7" name="Shape 2607"/>
        <p:cNvGrpSpPr/>
        <p:nvPr/>
      </p:nvGrpSpPr>
      <p:grpSpPr>
        <a:xfrm>
          <a:off x="0" y="0"/>
          <a:ext cx="0" cy="0"/>
          <a:chOff x="0" y="0"/>
          <a:chExt cx="0" cy="0"/>
        </a:xfrm>
      </p:grpSpPr>
      <p:sp>
        <p:nvSpPr>
          <p:cNvPr id="2608" name="Google Shape;2608;g5642dcf90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5642dcf90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5" name="Shape 2615"/>
        <p:cNvGrpSpPr/>
        <p:nvPr/>
      </p:nvGrpSpPr>
      <p:grpSpPr>
        <a:xfrm>
          <a:off x="0" y="0"/>
          <a:ext cx="0" cy="0"/>
          <a:chOff x="0" y="0"/>
          <a:chExt cx="0" cy="0"/>
        </a:xfrm>
      </p:grpSpPr>
      <p:sp>
        <p:nvSpPr>
          <p:cNvPr id="2616" name="Google Shape;2616;g59904998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59904998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4" name="Shape 2624"/>
        <p:cNvGrpSpPr/>
        <p:nvPr/>
      </p:nvGrpSpPr>
      <p:grpSpPr>
        <a:xfrm>
          <a:off x="0" y="0"/>
          <a:ext cx="0" cy="0"/>
          <a:chOff x="0" y="0"/>
          <a:chExt cx="0" cy="0"/>
        </a:xfrm>
      </p:grpSpPr>
      <p:sp>
        <p:nvSpPr>
          <p:cNvPr id="2625" name="Google Shape;2625;g5642dcf905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5642dcf905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2" name="Shape 2632"/>
        <p:cNvGrpSpPr/>
        <p:nvPr/>
      </p:nvGrpSpPr>
      <p:grpSpPr>
        <a:xfrm>
          <a:off x="0" y="0"/>
          <a:ext cx="0" cy="0"/>
          <a:chOff x="0" y="0"/>
          <a:chExt cx="0" cy="0"/>
        </a:xfrm>
      </p:grpSpPr>
      <p:sp>
        <p:nvSpPr>
          <p:cNvPr id="2633" name="Google Shape;2633;g5642dcf905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5642dcf905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9" name="Shape 2639"/>
        <p:cNvGrpSpPr/>
        <p:nvPr/>
      </p:nvGrpSpPr>
      <p:grpSpPr>
        <a:xfrm>
          <a:off x="0" y="0"/>
          <a:ext cx="0" cy="0"/>
          <a:chOff x="0" y="0"/>
          <a:chExt cx="0" cy="0"/>
        </a:xfrm>
      </p:grpSpPr>
      <p:sp>
        <p:nvSpPr>
          <p:cNvPr id="2640" name="Google Shape;2640;g5984071d6d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5984071d6d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9" name="Shape 2069"/>
        <p:cNvGrpSpPr/>
        <p:nvPr/>
      </p:nvGrpSpPr>
      <p:grpSpPr>
        <a:xfrm>
          <a:off x="0" y="0"/>
          <a:ext cx="0" cy="0"/>
          <a:chOff x="0" y="0"/>
          <a:chExt cx="0" cy="0"/>
        </a:xfrm>
      </p:grpSpPr>
      <p:sp>
        <p:nvSpPr>
          <p:cNvPr id="2070" name="Google Shape;2070;g5984071d6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5984071d6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8" name="Shape 2648"/>
        <p:cNvGrpSpPr/>
        <p:nvPr/>
      </p:nvGrpSpPr>
      <p:grpSpPr>
        <a:xfrm>
          <a:off x="0" y="0"/>
          <a:ext cx="0" cy="0"/>
          <a:chOff x="0" y="0"/>
          <a:chExt cx="0" cy="0"/>
        </a:xfrm>
      </p:grpSpPr>
      <p:sp>
        <p:nvSpPr>
          <p:cNvPr id="2649" name="Google Shape;2649;g599049984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599049984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7" name="Shape 2657"/>
        <p:cNvGrpSpPr/>
        <p:nvPr/>
      </p:nvGrpSpPr>
      <p:grpSpPr>
        <a:xfrm>
          <a:off x="0" y="0"/>
          <a:ext cx="0" cy="0"/>
          <a:chOff x="0" y="0"/>
          <a:chExt cx="0" cy="0"/>
        </a:xfrm>
      </p:grpSpPr>
      <p:sp>
        <p:nvSpPr>
          <p:cNvPr id="2658" name="Google Shape;2658;g59904998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59904998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6" name="Shape 2666"/>
        <p:cNvGrpSpPr/>
        <p:nvPr/>
      </p:nvGrpSpPr>
      <p:grpSpPr>
        <a:xfrm>
          <a:off x="0" y="0"/>
          <a:ext cx="0" cy="0"/>
          <a:chOff x="0" y="0"/>
          <a:chExt cx="0" cy="0"/>
        </a:xfrm>
      </p:grpSpPr>
      <p:sp>
        <p:nvSpPr>
          <p:cNvPr id="2667" name="Google Shape;2667;g599049984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599049984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5" name="Shape 2675"/>
        <p:cNvGrpSpPr/>
        <p:nvPr/>
      </p:nvGrpSpPr>
      <p:grpSpPr>
        <a:xfrm>
          <a:off x="0" y="0"/>
          <a:ext cx="0" cy="0"/>
          <a:chOff x="0" y="0"/>
          <a:chExt cx="0" cy="0"/>
        </a:xfrm>
      </p:grpSpPr>
      <p:sp>
        <p:nvSpPr>
          <p:cNvPr id="2676" name="Google Shape;2676;g529ced8eb1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529ced8eb1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3" name="Shape 2683"/>
        <p:cNvGrpSpPr/>
        <p:nvPr/>
      </p:nvGrpSpPr>
      <p:grpSpPr>
        <a:xfrm>
          <a:off x="0" y="0"/>
          <a:ext cx="0" cy="0"/>
          <a:chOff x="0" y="0"/>
          <a:chExt cx="0" cy="0"/>
        </a:xfrm>
      </p:grpSpPr>
      <p:sp>
        <p:nvSpPr>
          <p:cNvPr id="2684" name="Google Shape;2684;g643b81646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5" name="Google Shape;2685;g643b81646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0" name="Shape 2690"/>
        <p:cNvGrpSpPr/>
        <p:nvPr/>
      </p:nvGrpSpPr>
      <p:grpSpPr>
        <a:xfrm>
          <a:off x="0" y="0"/>
          <a:ext cx="0" cy="0"/>
          <a:chOff x="0" y="0"/>
          <a:chExt cx="0" cy="0"/>
        </a:xfrm>
      </p:grpSpPr>
      <p:sp>
        <p:nvSpPr>
          <p:cNvPr id="2691" name="Google Shape;2691;g5984071d6d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2" name="Google Shape;2692;g5984071d6d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7" name="Shape 2697"/>
        <p:cNvGrpSpPr/>
        <p:nvPr/>
      </p:nvGrpSpPr>
      <p:grpSpPr>
        <a:xfrm>
          <a:off x="0" y="0"/>
          <a:ext cx="0" cy="0"/>
          <a:chOff x="0" y="0"/>
          <a:chExt cx="0" cy="0"/>
        </a:xfrm>
      </p:grpSpPr>
      <p:sp>
        <p:nvSpPr>
          <p:cNvPr id="2698" name="Google Shape;2698;g5984071d6d_1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9" name="Google Shape;2699;g5984071d6d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6" name="Shape 2706"/>
        <p:cNvGrpSpPr/>
        <p:nvPr/>
      </p:nvGrpSpPr>
      <p:grpSpPr>
        <a:xfrm>
          <a:off x="0" y="0"/>
          <a:ext cx="0" cy="0"/>
          <a:chOff x="0" y="0"/>
          <a:chExt cx="0" cy="0"/>
        </a:xfrm>
      </p:grpSpPr>
      <p:sp>
        <p:nvSpPr>
          <p:cNvPr id="2707" name="Google Shape;2707;g529ced8eb1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529ced8eb1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4" name="Shape 2714"/>
        <p:cNvGrpSpPr/>
        <p:nvPr/>
      </p:nvGrpSpPr>
      <p:grpSpPr>
        <a:xfrm>
          <a:off x="0" y="0"/>
          <a:ext cx="0" cy="0"/>
          <a:chOff x="0" y="0"/>
          <a:chExt cx="0" cy="0"/>
        </a:xfrm>
      </p:grpSpPr>
      <p:sp>
        <p:nvSpPr>
          <p:cNvPr id="2715" name="Google Shape;2715;g5984071d6d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5984071d6d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3" name="Shape 2723"/>
        <p:cNvGrpSpPr/>
        <p:nvPr/>
      </p:nvGrpSpPr>
      <p:grpSpPr>
        <a:xfrm>
          <a:off x="0" y="0"/>
          <a:ext cx="0" cy="0"/>
          <a:chOff x="0" y="0"/>
          <a:chExt cx="0" cy="0"/>
        </a:xfrm>
      </p:grpSpPr>
      <p:sp>
        <p:nvSpPr>
          <p:cNvPr id="2724" name="Google Shape;2724;g5984071d6d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5984071d6d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7" name="Shape 2077"/>
        <p:cNvGrpSpPr/>
        <p:nvPr/>
      </p:nvGrpSpPr>
      <p:grpSpPr>
        <a:xfrm>
          <a:off x="0" y="0"/>
          <a:ext cx="0" cy="0"/>
          <a:chOff x="0" y="0"/>
          <a:chExt cx="0" cy="0"/>
        </a:xfrm>
      </p:grpSpPr>
      <p:sp>
        <p:nvSpPr>
          <p:cNvPr id="2078" name="Google Shape;2078;g5642dcf9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5642dcf9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2" name="Shape 2732"/>
        <p:cNvGrpSpPr/>
        <p:nvPr/>
      </p:nvGrpSpPr>
      <p:grpSpPr>
        <a:xfrm>
          <a:off x="0" y="0"/>
          <a:ext cx="0" cy="0"/>
          <a:chOff x="0" y="0"/>
          <a:chExt cx="0" cy="0"/>
        </a:xfrm>
      </p:grpSpPr>
      <p:sp>
        <p:nvSpPr>
          <p:cNvPr id="2733" name="Google Shape;2733;g5984071d6d_1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4" name="Google Shape;2734;g5984071d6d_1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1" name="Shape 2741"/>
        <p:cNvGrpSpPr/>
        <p:nvPr/>
      </p:nvGrpSpPr>
      <p:grpSpPr>
        <a:xfrm>
          <a:off x="0" y="0"/>
          <a:ext cx="0" cy="0"/>
          <a:chOff x="0" y="0"/>
          <a:chExt cx="0" cy="0"/>
        </a:xfrm>
      </p:grpSpPr>
      <p:sp>
        <p:nvSpPr>
          <p:cNvPr id="2742" name="Google Shape;2742;g5642dcf905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3" name="Google Shape;2743;g5642dcf905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9" name="Shape 2749"/>
        <p:cNvGrpSpPr/>
        <p:nvPr/>
      </p:nvGrpSpPr>
      <p:grpSpPr>
        <a:xfrm>
          <a:off x="0" y="0"/>
          <a:ext cx="0" cy="0"/>
          <a:chOff x="0" y="0"/>
          <a:chExt cx="0" cy="0"/>
        </a:xfrm>
      </p:grpSpPr>
      <p:sp>
        <p:nvSpPr>
          <p:cNvPr id="2750" name="Google Shape;2750;g529ced8eb1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529ced8eb1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5984071d6d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5984071d6d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5" name="Shape 2765"/>
        <p:cNvGrpSpPr/>
        <p:nvPr/>
      </p:nvGrpSpPr>
      <p:grpSpPr>
        <a:xfrm>
          <a:off x="0" y="0"/>
          <a:ext cx="0" cy="0"/>
          <a:chOff x="0" y="0"/>
          <a:chExt cx="0" cy="0"/>
        </a:xfrm>
      </p:grpSpPr>
      <p:sp>
        <p:nvSpPr>
          <p:cNvPr id="2766" name="Google Shape;2766;g529ced8eb1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529ced8eb1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3" name="Shape 2773"/>
        <p:cNvGrpSpPr/>
        <p:nvPr/>
      </p:nvGrpSpPr>
      <p:grpSpPr>
        <a:xfrm>
          <a:off x="0" y="0"/>
          <a:ext cx="0" cy="0"/>
          <a:chOff x="0" y="0"/>
          <a:chExt cx="0" cy="0"/>
        </a:xfrm>
      </p:grpSpPr>
      <p:sp>
        <p:nvSpPr>
          <p:cNvPr id="2774" name="Google Shape;2774;g5642dcf905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5642dcf905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0" name="Shape 2780"/>
        <p:cNvGrpSpPr/>
        <p:nvPr/>
      </p:nvGrpSpPr>
      <p:grpSpPr>
        <a:xfrm>
          <a:off x="0" y="0"/>
          <a:ext cx="0" cy="0"/>
          <a:chOff x="0" y="0"/>
          <a:chExt cx="0" cy="0"/>
        </a:xfrm>
      </p:grpSpPr>
      <p:sp>
        <p:nvSpPr>
          <p:cNvPr id="2781" name="Google Shape;2781;g5984071d6d_1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5984071d6d_1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1" name="Shape 2791"/>
        <p:cNvGrpSpPr/>
        <p:nvPr/>
      </p:nvGrpSpPr>
      <p:grpSpPr>
        <a:xfrm>
          <a:off x="0" y="0"/>
          <a:ext cx="0" cy="0"/>
          <a:chOff x="0" y="0"/>
          <a:chExt cx="0" cy="0"/>
        </a:xfrm>
      </p:grpSpPr>
      <p:sp>
        <p:nvSpPr>
          <p:cNvPr id="2792" name="Google Shape;2792;g643b81646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3" name="Google Shape;2793;g643b81646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3" name="Shape 2803"/>
        <p:cNvGrpSpPr/>
        <p:nvPr/>
      </p:nvGrpSpPr>
      <p:grpSpPr>
        <a:xfrm>
          <a:off x="0" y="0"/>
          <a:ext cx="0" cy="0"/>
          <a:chOff x="0" y="0"/>
          <a:chExt cx="0" cy="0"/>
        </a:xfrm>
      </p:grpSpPr>
      <p:sp>
        <p:nvSpPr>
          <p:cNvPr id="2804" name="Google Shape;2804;g643b81646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5" name="Google Shape;2805;g643b81646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6" name="Shape 2816"/>
        <p:cNvGrpSpPr/>
        <p:nvPr/>
      </p:nvGrpSpPr>
      <p:grpSpPr>
        <a:xfrm>
          <a:off x="0" y="0"/>
          <a:ext cx="0" cy="0"/>
          <a:chOff x="0" y="0"/>
          <a:chExt cx="0" cy="0"/>
        </a:xfrm>
      </p:grpSpPr>
      <p:sp>
        <p:nvSpPr>
          <p:cNvPr id="2817" name="Google Shape;2817;g643b81646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8" name="Google Shape;2818;g643b81646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5" name="Shape 2115"/>
        <p:cNvGrpSpPr/>
        <p:nvPr/>
      </p:nvGrpSpPr>
      <p:grpSpPr>
        <a:xfrm>
          <a:off x="0" y="0"/>
          <a:ext cx="0" cy="0"/>
          <a:chOff x="0" y="0"/>
          <a:chExt cx="0" cy="0"/>
        </a:xfrm>
      </p:grpSpPr>
      <p:sp>
        <p:nvSpPr>
          <p:cNvPr id="2116" name="Google Shape;2116;g5984071d6d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5984071d6d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0" name="Shape 2830"/>
        <p:cNvGrpSpPr/>
        <p:nvPr/>
      </p:nvGrpSpPr>
      <p:grpSpPr>
        <a:xfrm>
          <a:off x="0" y="0"/>
          <a:ext cx="0" cy="0"/>
          <a:chOff x="0" y="0"/>
          <a:chExt cx="0" cy="0"/>
        </a:xfrm>
      </p:grpSpPr>
      <p:sp>
        <p:nvSpPr>
          <p:cNvPr id="2831" name="Google Shape;2831;g643b81646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2" name="Google Shape;2832;g643b81646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5" name="Shape 2845"/>
        <p:cNvGrpSpPr/>
        <p:nvPr/>
      </p:nvGrpSpPr>
      <p:grpSpPr>
        <a:xfrm>
          <a:off x="0" y="0"/>
          <a:ext cx="0" cy="0"/>
          <a:chOff x="0" y="0"/>
          <a:chExt cx="0" cy="0"/>
        </a:xfrm>
      </p:grpSpPr>
      <p:sp>
        <p:nvSpPr>
          <p:cNvPr id="2846" name="Google Shape;2846;g5984071d6d_1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7" name="Google Shape;2847;g5984071d6d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6" name="Shape 2856"/>
        <p:cNvGrpSpPr/>
        <p:nvPr/>
      </p:nvGrpSpPr>
      <p:grpSpPr>
        <a:xfrm>
          <a:off x="0" y="0"/>
          <a:ext cx="0" cy="0"/>
          <a:chOff x="0" y="0"/>
          <a:chExt cx="0" cy="0"/>
        </a:xfrm>
      </p:grpSpPr>
      <p:sp>
        <p:nvSpPr>
          <p:cNvPr id="2857" name="Google Shape;2857;g643b81646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8" name="Google Shape;2858;g643b81646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7" name="Shape 2867"/>
        <p:cNvGrpSpPr/>
        <p:nvPr/>
      </p:nvGrpSpPr>
      <p:grpSpPr>
        <a:xfrm>
          <a:off x="0" y="0"/>
          <a:ext cx="0" cy="0"/>
          <a:chOff x="0" y="0"/>
          <a:chExt cx="0" cy="0"/>
        </a:xfrm>
      </p:grpSpPr>
      <p:sp>
        <p:nvSpPr>
          <p:cNvPr id="2868" name="Google Shape;2868;g643b81646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9" name="Google Shape;2869;g643b81646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8" name="Shape 2878"/>
        <p:cNvGrpSpPr/>
        <p:nvPr/>
      </p:nvGrpSpPr>
      <p:grpSpPr>
        <a:xfrm>
          <a:off x="0" y="0"/>
          <a:ext cx="0" cy="0"/>
          <a:chOff x="0" y="0"/>
          <a:chExt cx="0" cy="0"/>
        </a:xfrm>
      </p:grpSpPr>
      <p:sp>
        <p:nvSpPr>
          <p:cNvPr id="2879" name="Google Shape;2879;g643b81646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0" name="Google Shape;2880;g643b81646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9" name="Shape 2889"/>
        <p:cNvGrpSpPr/>
        <p:nvPr/>
      </p:nvGrpSpPr>
      <p:grpSpPr>
        <a:xfrm>
          <a:off x="0" y="0"/>
          <a:ext cx="0" cy="0"/>
          <a:chOff x="0" y="0"/>
          <a:chExt cx="0" cy="0"/>
        </a:xfrm>
      </p:grpSpPr>
      <p:sp>
        <p:nvSpPr>
          <p:cNvPr id="2890" name="Google Shape;2890;g643b81646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1" name="Google Shape;2891;g643b81646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0" name="Shape 2900"/>
        <p:cNvGrpSpPr/>
        <p:nvPr/>
      </p:nvGrpSpPr>
      <p:grpSpPr>
        <a:xfrm>
          <a:off x="0" y="0"/>
          <a:ext cx="0" cy="0"/>
          <a:chOff x="0" y="0"/>
          <a:chExt cx="0" cy="0"/>
        </a:xfrm>
      </p:grpSpPr>
      <p:sp>
        <p:nvSpPr>
          <p:cNvPr id="2901" name="Google Shape;2901;g5984071d6d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5984071d6d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8" name="Shape 2908"/>
        <p:cNvGrpSpPr/>
        <p:nvPr/>
      </p:nvGrpSpPr>
      <p:grpSpPr>
        <a:xfrm>
          <a:off x="0" y="0"/>
          <a:ext cx="0" cy="0"/>
          <a:chOff x="0" y="0"/>
          <a:chExt cx="0" cy="0"/>
        </a:xfrm>
      </p:grpSpPr>
      <p:sp>
        <p:nvSpPr>
          <p:cNvPr id="2909" name="Google Shape;2909;g5984071d6d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0" name="Google Shape;2910;g5984071d6d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7" name="Shape 2917"/>
        <p:cNvGrpSpPr/>
        <p:nvPr/>
      </p:nvGrpSpPr>
      <p:grpSpPr>
        <a:xfrm>
          <a:off x="0" y="0"/>
          <a:ext cx="0" cy="0"/>
          <a:chOff x="0" y="0"/>
          <a:chExt cx="0" cy="0"/>
        </a:xfrm>
      </p:grpSpPr>
      <p:sp>
        <p:nvSpPr>
          <p:cNvPr id="2918" name="Google Shape;2918;g5984071d6d_1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9" name="Google Shape;2919;g5984071d6d_1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6" name="Shape 2926"/>
        <p:cNvGrpSpPr/>
        <p:nvPr/>
      </p:nvGrpSpPr>
      <p:grpSpPr>
        <a:xfrm>
          <a:off x="0" y="0"/>
          <a:ext cx="0" cy="0"/>
          <a:chOff x="0" y="0"/>
          <a:chExt cx="0" cy="0"/>
        </a:xfrm>
      </p:grpSpPr>
      <p:sp>
        <p:nvSpPr>
          <p:cNvPr id="2927" name="Google Shape;2927;g5984071d6d_1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5984071d6d_1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4" name="Shape 2124"/>
        <p:cNvGrpSpPr/>
        <p:nvPr/>
      </p:nvGrpSpPr>
      <p:grpSpPr>
        <a:xfrm>
          <a:off x="0" y="0"/>
          <a:ext cx="0" cy="0"/>
          <a:chOff x="0" y="0"/>
          <a:chExt cx="0" cy="0"/>
        </a:xfrm>
      </p:grpSpPr>
      <p:sp>
        <p:nvSpPr>
          <p:cNvPr id="2125" name="Google Shape;2125;g52a3dc3295_0_3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52a3dc3295_0_3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4000"/>
              </a:lnSpc>
              <a:spcBef>
                <a:spcPts val="0"/>
              </a:spcBef>
              <a:spcAft>
                <a:spcPts val="0"/>
              </a:spcAft>
              <a:buClr>
                <a:srgbClr val="24292E"/>
              </a:buClr>
              <a:buSzPts val="1200"/>
              <a:buChar char="●"/>
            </a:pPr>
            <a:r>
              <a:rPr b="1" lang="en" sz="1200">
                <a:solidFill>
                  <a:srgbClr val="24292E"/>
                </a:solidFill>
              </a:rPr>
              <a:t>Increased efficiency</a:t>
            </a:r>
            <a:r>
              <a:rPr lang="en" sz="1200">
                <a:solidFill>
                  <a:srgbClr val="24292E"/>
                </a:solidFill>
              </a:rPr>
              <a:t>: Organizations can use SIEMs to gather and monitor a large amount of logs in one place using a simple interface.</a:t>
            </a:r>
            <a:endParaRPr sz="1200">
              <a:solidFill>
                <a:srgbClr val="24292E"/>
              </a:solidFill>
            </a:endParaRPr>
          </a:p>
          <a:p>
            <a:pPr indent="-304800" lvl="0" marL="457200" rtl="0" algn="l">
              <a:lnSpc>
                <a:spcPct val="114000"/>
              </a:lnSpc>
              <a:spcBef>
                <a:spcPts val="1200"/>
              </a:spcBef>
              <a:spcAft>
                <a:spcPts val="0"/>
              </a:spcAft>
              <a:buClr>
                <a:srgbClr val="24292E"/>
              </a:buClr>
              <a:buSzPts val="1200"/>
              <a:buChar char="●"/>
            </a:pPr>
            <a:r>
              <a:rPr b="1" lang="en" sz="1200">
                <a:solidFill>
                  <a:srgbClr val="24292E"/>
                </a:solidFill>
              </a:rPr>
              <a:t>Preventing potential security threats</a:t>
            </a:r>
            <a:r>
              <a:rPr lang="en" sz="1200">
                <a:solidFill>
                  <a:srgbClr val="24292E"/>
                </a:solidFill>
              </a:rPr>
              <a:t>: SIEMS monitor and alert on suspicious activity in the logs. Organizations can get notified early of potential threats by reducing the mean time to detect (MTTD) and the mean time to respond (MTTR) to cyber threats.</a:t>
            </a:r>
            <a:endParaRPr sz="1200">
              <a:solidFill>
                <a:srgbClr val="24292E"/>
              </a:solidFill>
            </a:endParaRPr>
          </a:p>
          <a:p>
            <a:pPr indent="-304800" lvl="0" marL="457200" rtl="0" algn="l">
              <a:lnSpc>
                <a:spcPct val="114000"/>
              </a:lnSpc>
              <a:spcBef>
                <a:spcPts val="1200"/>
              </a:spcBef>
              <a:spcAft>
                <a:spcPts val="0"/>
              </a:spcAft>
              <a:buClr>
                <a:srgbClr val="24292E"/>
              </a:buClr>
              <a:buSzPts val="1200"/>
              <a:buChar char="●"/>
            </a:pPr>
            <a:r>
              <a:rPr b="1" lang="en" sz="1200">
                <a:solidFill>
                  <a:srgbClr val="24292E"/>
                </a:solidFill>
              </a:rPr>
              <a:t>Reducing the impact of security breaches</a:t>
            </a:r>
            <a:r>
              <a:rPr lang="en" sz="1200">
                <a:solidFill>
                  <a:srgbClr val="24292E"/>
                </a:solidFill>
              </a:rPr>
              <a:t>: Review of logs will show certain areas of the network that may need additional security controls which can be put in place to mitigate or even stop a breach.</a:t>
            </a:r>
            <a:endParaRPr sz="1200">
              <a:solidFill>
                <a:srgbClr val="24292E"/>
              </a:solidFill>
            </a:endParaRPr>
          </a:p>
          <a:p>
            <a:pPr indent="-304800" lvl="0" marL="457200" rtl="0" algn="l">
              <a:lnSpc>
                <a:spcPct val="114000"/>
              </a:lnSpc>
              <a:spcBef>
                <a:spcPts val="1200"/>
              </a:spcBef>
              <a:spcAft>
                <a:spcPts val="0"/>
              </a:spcAft>
              <a:buClr>
                <a:srgbClr val="24292E"/>
              </a:buClr>
              <a:buSzPts val="1200"/>
              <a:buChar char="●"/>
            </a:pPr>
            <a:r>
              <a:rPr b="1" lang="en" sz="1200">
                <a:solidFill>
                  <a:srgbClr val="24292E"/>
                </a:solidFill>
              </a:rPr>
              <a:t>Reducing costs</a:t>
            </a:r>
            <a:r>
              <a:rPr lang="en" sz="1200">
                <a:solidFill>
                  <a:srgbClr val="24292E"/>
                </a:solidFill>
              </a:rPr>
              <a:t>: One central system is used to view, monitor, and alert. Organizations can reduce costs on hardware and software.</a:t>
            </a:r>
            <a:endParaRPr sz="1200">
              <a:solidFill>
                <a:srgbClr val="24292E"/>
              </a:solidFill>
            </a:endParaRPr>
          </a:p>
          <a:p>
            <a:pPr indent="-304800" lvl="0" marL="457200" rtl="0" algn="l">
              <a:lnSpc>
                <a:spcPct val="114000"/>
              </a:lnSpc>
              <a:spcBef>
                <a:spcPts val="1200"/>
              </a:spcBef>
              <a:spcAft>
                <a:spcPts val="0"/>
              </a:spcAft>
              <a:buClr>
                <a:srgbClr val="24292E"/>
              </a:buClr>
              <a:buSzPts val="1200"/>
              <a:buChar char="●"/>
            </a:pPr>
            <a:r>
              <a:rPr b="1" lang="en" sz="1200">
                <a:solidFill>
                  <a:srgbClr val="24292E"/>
                </a:solidFill>
              </a:rPr>
              <a:t>Better reporting, log analysis, and retention</a:t>
            </a:r>
            <a:r>
              <a:rPr lang="en" sz="1200">
                <a:solidFill>
                  <a:srgbClr val="24292E"/>
                </a:solidFill>
              </a:rPr>
              <a:t>: One system collects all of the logs and makes it easier to generate reports and analyze logs.</a:t>
            </a:r>
            <a:endParaRPr sz="1200">
              <a:solidFill>
                <a:srgbClr val="24292E"/>
              </a:solidFill>
            </a:endParaRPr>
          </a:p>
          <a:p>
            <a:pPr indent="-304800" lvl="0" marL="457200" rtl="0" algn="l">
              <a:lnSpc>
                <a:spcPct val="114000"/>
              </a:lnSpc>
              <a:spcBef>
                <a:spcPts val="1200"/>
              </a:spcBef>
              <a:spcAft>
                <a:spcPts val="0"/>
              </a:spcAft>
              <a:buClr>
                <a:srgbClr val="24292E"/>
              </a:buClr>
              <a:buSzPts val="1200"/>
              <a:buChar char="●"/>
            </a:pPr>
            <a:r>
              <a:rPr b="1" lang="en" sz="1200">
                <a:solidFill>
                  <a:srgbClr val="24292E"/>
                </a:solidFill>
              </a:rPr>
              <a:t>IT compliance</a:t>
            </a:r>
            <a:r>
              <a:rPr lang="en" sz="1200">
                <a:solidFill>
                  <a:srgbClr val="24292E"/>
                </a:solidFill>
              </a:rPr>
              <a:t>: The depth of visibility into the logs makes its possible for organizations to see if they remain compliant.</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4" name="Shape 2934"/>
        <p:cNvGrpSpPr/>
        <p:nvPr/>
      </p:nvGrpSpPr>
      <p:grpSpPr>
        <a:xfrm>
          <a:off x="0" y="0"/>
          <a:ext cx="0" cy="0"/>
          <a:chOff x="0" y="0"/>
          <a:chExt cx="0" cy="0"/>
        </a:xfrm>
      </p:grpSpPr>
      <p:sp>
        <p:nvSpPr>
          <p:cNvPr id="2935" name="Google Shape;2935;g5984071d6d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5984071d6d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3" name="Shape 2943"/>
        <p:cNvGrpSpPr/>
        <p:nvPr/>
      </p:nvGrpSpPr>
      <p:grpSpPr>
        <a:xfrm>
          <a:off x="0" y="0"/>
          <a:ext cx="0" cy="0"/>
          <a:chOff x="0" y="0"/>
          <a:chExt cx="0" cy="0"/>
        </a:xfrm>
      </p:grpSpPr>
      <p:sp>
        <p:nvSpPr>
          <p:cNvPr id="2944" name="Google Shape;2944;g5984071d6d_1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5" name="Google Shape;2945;g5984071d6d_1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1" name="Shape 2951"/>
        <p:cNvGrpSpPr/>
        <p:nvPr/>
      </p:nvGrpSpPr>
      <p:grpSpPr>
        <a:xfrm>
          <a:off x="0" y="0"/>
          <a:ext cx="0" cy="0"/>
          <a:chOff x="0" y="0"/>
          <a:chExt cx="0" cy="0"/>
        </a:xfrm>
      </p:grpSpPr>
      <p:sp>
        <p:nvSpPr>
          <p:cNvPr id="2952" name="Google Shape;2952;g5984071d6d_1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3" name="Google Shape;2953;g5984071d6d_1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9" name="Shape 2959"/>
        <p:cNvGrpSpPr/>
        <p:nvPr/>
      </p:nvGrpSpPr>
      <p:grpSpPr>
        <a:xfrm>
          <a:off x="0" y="0"/>
          <a:ext cx="0" cy="0"/>
          <a:chOff x="0" y="0"/>
          <a:chExt cx="0" cy="0"/>
        </a:xfrm>
      </p:grpSpPr>
      <p:sp>
        <p:nvSpPr>
          <p:cNvPr id="2960" name="Google Shape;2960;g5642dcf905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5642dcf905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6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36.png"/><Relationship Id="rId5"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8.png"/><Relationship Id="rId4" Type="http://schemas.openxmlformats.org/officeDocument/2006/relationships/image" Target="../media/image21.png"/><Relationship Id="rId5"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7.png"/><Relationship Id="rId6"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image" Target="../media/image55.png"/><Relationship Id="rId7" Type="http://schemas.openxmlformats.org/officeDocument/2006/relationships/image" Target="../media/image6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59.png"/><Relationship Id="rId6" Type="http://schemas.openxmlformats.org/officeDocument/2006/relationships/image" Target="../media/image62.png"/><Relationship Id="rId7" Type="http://schemas.openxmlformats.org/officeDocument/2006/relationships/image" Target="../media/image5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6.png"/><Relationship Id="rId4" Type="http://schemas.openxmlformats.org/officeDocument/2006/relationships/image" Target="../media/image61.png"/><Relationship Id="rId5" Type="http://schemas.openxmlformats.org/officeDocument/2006/relationships/image" Target="../media/image6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112.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image" Target="../media/image70.png"/><Relationship Id="rId8"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74.png"/><Relationship Id="rId4" Type="http://schemas.openxmlformats.org/officeDocument/2006/relationships/image" Target="../media/image90.png"/><Relationship Id="rId5" Type="http://schemas.openxmlformats.org/officeDocument/2006/relationships/image" Target="../media/image82.png"/><Relationship Id="rId6" Type="http://schemas.openxmlformats.org/officeDocument/2006/relationships/image" Target="../media/image79.png"/><Relationship Id="rId7" Type="http://schemas.openxmlformats.org/officeDocument/2006/relationships/image" Target="../media/image85.png"/><Relationship Id="rId8" Type="http://schemas.openxmlformats.org/officeDocument/2006/relationships/image" Target="../media/image8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6.png"/><Relationship Id="rId4" Type="http://schemas.openxmlformats.org/officeDocument/2006/relationships/image" Target="../media/image77.png"/><Relationship Id="rId5" Type="http://schemas.openxmlformats.org/officeDocument/2006/relationships/image" Target="../media/image75.png"/><Relationship Id="rId6" Type="http://schemas.openxmlformats.org/officeDocument/2006/relationships/image" Target="../media/image8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76.png"/><Relationship Id="rId4" Type="http://schemas.openxmlformats.org/officeDocument/2006/relationships/image" Target="../media/image81.png"/><Relationship Id="rId9" Type="http://schemas.openxmlformats.org/officeDocument/2006/relationships/image" Target="../media/image91.png"/><Relationship Id="rId5" Type="http://schemas.openxmlformats.org/officeDocument/2006/relationships/image" Target="../media/image83.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8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95.png"/><Relationship Id="rId4" Type="http://schemas.openxmlformats.org/officeDocument/2006/relationships/image" Target="../media/image99.png"/><Relationship Id="rId9" Type="http://schemas.openxmlformats.org/officeDocument/2006/relationships/image" Target="../media/image96.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7.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5.png"/><Relationship Id="rId3" Type="http://schemas.openxmlformats.org/officeDocument/2006/relationships/image" Target="../media/image10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0.png"/><Relationship Id="rId4" Type="http://schemas.openxmlformats.org/officeDocument/2006/relationships/image" Target="../media/image1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0.png"/><Relationship Id="rId4" Type="http://schemas.openxmlformats.org/officeDocument/2006/relationships/image" Target="../media/image1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0.png"/><Relationship Id="rId4" Type="http://schemas.openxmlformats.org/officeDocument/2006/relationships/image" Target="../media/image10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0.png"/><Relationship Id="rId4" Type="http://schemas.openxmlformats.org/officeDocument/2006/relationships/image" Target="../media/image1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14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113.png"/><Relationship Id="rId4" Type="http://schemas.openxmlformats.org/officeDocument/2006/relationships/image" Target="../media/image1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113.png"/><Relationship Id="rId4" Type="http://schemas.openxmlformats.org/officeDocument/2006/relationships/image" Target="../media/image12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127.png"/><Relationship Id="rId4" Type="http://schemas.openxmlformats.org/officeDocument/2006/relationships/image" Target="../media/image1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19.png"/><Relationship Id="rId4" Type="http://schemas.openxmlformats.org/officeDocument/2006/relationships/image" Target="../media/image11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24.png"/><Relationship Id="rId4" Type="http://schemas.openxmlformats.org/officeDocument/2006/relationships/image" Target="../media/image12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23.png"/><Relationship Id="rId4" Type="http://schemas.openxmlformats.org/officeDocument/2006/relationships/image" Target="../media/image122.png"/><Relationship Id="rId5" Type="http://schemas.openxmlformats.org/officeDocument/2006/relationships/image" Target="../media/image1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37.png"/><Relationship Id="rId4" Type="http://schemas.openxmlformats.org/officeDocument/2006/relationships/image" Target="../media/image134.png"/><Relationship Id="rId5" Type="http://schemas.openxmlformats.org/officeDocument/2006/relationships/image" Target="../media/image13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31.png"/><Relationship Id="rId4" Type="http://schemas.openxmlformats.org/officeDocument/2006/relationships/image" Target="../media/image135.png"/><Relationship Id="rId5" Type="http://schemas.openxmlformats.org/officeDocument/2006/relationships/image" Target="../media/image138.png"/><Relationship Id="rId6" Type="http://schemas.openxmlformats.org/officeDocument/2006/relationships/image" Target="../media/image13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39.png"/><Relationship Id="rId4" Type="http://schemas.openxmlformats.org/officeDocument/2006/relationships/image" Target="../media/image135.png"/><Relationship Id="rId5" Type="http://schemas.openxmlformats.org/officeDocument/2006/relationships/image" Target="../media/image140.png"/><Relationship Id="rId6" Type="http://schemas.openxmlformats.org/officeDocument/2006/relationships/image" Target="../media/image13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 Id="rId3" Type="http://schemas.openxmlformats.org/officeDocument/2006/relationships/image" Target="../media/image144.png"/><Relationship Id="rId4" Type="http://schemas.openxmlformats.org/officeDocument/2006/relationships/image" Target="../media/image148.png"/><Relationship Id="rId5" Type="http://schemas.openxmlformats.org/officeDocument/2006/relationships/image" Target="../media/image15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 Id="rId3" Type="http://schemas.openxmlformats.org/officeDocument/2006/relationships/image" Target="../media/image150.png"/><Relationship Id="rId4" Type="http://schemas.openxmlformats.org/officeDocument/2006/relationships/image" Target="../media/image145.png"/><Relationship Id="rId5" Type="http://schemas.openxmlformats.org/officeDocument/2006/relationships/image" Target="../media/image142.png"/><Relationship Id="rId6" Type="http://schemas.openxmlformats.org/officeDocument/2006/relationships/image" Target="../media/image14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49.png"/><Relationship Id="rId4" Type="http://schemas.openxmlformats.org/officeDocument/2006/relationships/image" Target="../media/image153.png"/><Relationship Id="rId5" Type="http://schemas.openxmlformats.org/officeDocument/2006/relationships/image" Target="../media/image15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58.png"/><Relationship Id="rId4" Type="http://schemas.openxmlformats.org/officeDocument/2006/relationships/image" Target="../media/image161.png"/><Relationship Id="rId5" Type="http://schemas.openxmlformats.org/officeDocument/2006/relationships/image" Target="../media/image166.png"/><Relationship Id="rId6" Type="http://schemas.openxmlformats.org/officeDocument/2006/relationships/image" Target="../media/image156.png"/><Relationship Id="rId7" Type="http://schemas.openxmlformats.org/officeDocument/2006/relationships/image" Target="../media/image16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5.png"/><Relationship Id="rId3" Type="http://schemas.openxmlformats.org/officeDocument/2006/relationships/image" Target="../media/image157.png"/><Relationship Id="rId4" Type="http://schemas.openxmlformats.org/officeDocument/2006/relationships/image" Target="../media/image159.png"/><Relationship Id="rId5" Type="http://schemas.openxmlformats.org/officeDocument/2006/relationships/image" Target="../media/image164.png"/><Relationship Id="rId6" Type="http://schemas.openxmlformats.org/officeDocument/2006/relationships/image" Target="../media/image162.png"/><Relationship Id="rId7" Type="http://schemas.openxmlformats.org/officeDocument/2006/relationships/image" Target="../media/image16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67.png"/><Relationship Id="rId4" Type="http://schemas.openxmlformats.org/officeDocument/2006/relationships/image" Target="../media/image163.png"/><Relationship Id="rId5" Type="http://schemas.openxmlformats.org/officeDocument/2006/relationships/image" Target="../media/image17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1.png"/><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image" Target="../media/image179.png"/><Relationship Id="rId6" Type="http://schemas.openxmlformats.org/officeDocument/2006/relationships/image" Target="../media/image175.png"/><Relationship Id="rId7" Type="http://schemas.openxmlformats.org/officeDocument/2006/relationships/image" Target="../media/image178.png"/><Relationship Id="rId8" Type="http://schemas.openxmlformats.org/officeDocument/2006/relationships/image" Target="../media/image18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1.png"/><Relationship Id="rId3" Type="http://schemas.openxmlformats.org/officeDocument/2006/relationships/image" Target="../media/image176.png"/><Relationship Id="rId4" Type="http://schemas.openxmlformats.org/officeDocument/2006/relationships/image" Target="../media/image174.png"/><Relationship Id="rId5" Type="http://schemas.openxmlformats.org/officeDocument/2006/relationships/image" Target="../media/image183.png"/><Relationship Id="rId6" Type="http://schemas.openxmlformats.org/officeDocument/2006/relationships/image" Target="../media/image182.png"/><Relationship Id="rId7" Type="http://schemas.openxmlformats.org/officeDocument/2006/relationships/image" Target="../media/image184.png"/><Relationship Id="rId8" Type="http://schemas.openxmlformats.org/officeDocument/2006/relationships/image" Target="../media/image18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186.png"/><Relationship Id="rId6" Type="http://schemas.openxmlformats.org/officeDocument/2006/relationships/image" Target="../media/image18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9.png"/><Relationship Id="rId3" Type="http://schemas.openxmlformats.org/officeDocument/2006/relationships/image" Target="../media/image193.png"/><Relationship Id="rId4" Type="http://schemas.openxmlformats.org/officeDocument/2006/relationships/image" Target="../media/image192.png"/><Relationship Id="rId9" Type="http://schemas.openxmlformats.org/officeDocument/2006/relationships/image" Target="../media/image201.png"/><Relationship Id="rId5" Type="http://schemas.openxmlformats.org/officeDocument/2006/relationships/image" Target="../media/image191.png"/><Relationship Id="rId6" Type="http://schemas.openxmlformats.org/officeDocument/2006/relationships/image" Target="../media/image194.png"/><Relationship Id="rId7" Type="http://schemas.openxmlformats.org/officeDocument/2006/relationships/image" Target="../media/image199.png"/><Relationship Id="rId8" Type="http://schemas.openxmlformats.org/officeDocument/2006/relationships/image" Target="../media/image19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6.png"/><Relationship Id="rId3" Type="http://schemas.openxmlformats.org/officeDocument/2006/relationships/image" Target="../media/image229.png"/><Relationship Id="rId4" Type="http://schemas.openxmlformats.org/officeDocument/2006/relationships/image" Target="../media/image197.png"/><Relationship Id="rId9" Type="http://schemas.openxmlformats.org/officeDocument/2006/relationships/image" Target="../media/image204.png"/><Relationship Id="rId5" Type="http://schemas.openxmlformats.org/officeDocument/2006/relationships/image" Target="../media/image195.png"/><Relationship Id="rId6" Type="http://schemas.openxmlformats.org/officeDocument/2006/relationships/image" Target="../media/image202.png"/><Relationship Id="rId7" Type="http://schemas.openxmlformats.org/officeDocument/2006/relationships/image" Target="../media/image200.png"/><Relationship Id="rId8" Type="http://schemas.openxmlformats.org/officeDocument/2006/relationships/image" Target="../media/image20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8.png"/><Relationship Id="rId3" Type="http://schemas.openxmlformats.org/officeDocument/2006/relationships/image" Target="../media/image21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 Id="rId3" Type="http://schemas.openxmlformats.org/officeDocument/2006/relationships/image" Target="../media/image21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3.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2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 Id="rId3" Type="http://schemas.openxmlformats.org/officeDocument/2006/relationships/image" Target="../media/image2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 Id="rId3" Type="http://schemas.openxmlformats.org/officeDocument/2006/relationships/image" Target="../media/image2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 Id="rId3" Type="http://schemas.openxmlformats.org/officeDocument/2006/relationships/image" Target="../media/image2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image" Target="../media/image20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2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7.xml"/><Relationship Id="rId3" Type="http://schemas.openxmlformats.org/officeDocument/2006/relationships/image" Target="../media/image20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image" Target="../media/image2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 Id="rId3" Type="http://schemas.openxmlformats.org/officeDocument/2006/relationships/image" Target="../media/image217.png"/><Relationship Id="rId4" Type="http://schemas.openxmlformats.org/officeDocument/2006/relationships/image" Target="../media/image20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 Id="rId3" Type="http://schemas.openxmlformats.org/officeDocument/2006/relationships/image" Target="../media/image20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image" Target="../media/image2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image" Target="../media/image2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 Id="rId3" Type="http://schemas.openxmlformats.org/officeDocument/2006/relationships/image" Target="../media/image2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 Id="rId3" Type="http://schemas.openxmlformats.org/officeDocument/2006/relationships/image" Target="../media/image2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 Id="rId3" Type="http://schemas.openxmlformats.org/officeDocument/2006/relationships/image" Target="../media/image2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9.xml"/><Relationship Id="rId3" Type="http://schemas.openxmlformats.org/officeDocument/2006/relationships/image" Target="../media/image2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0.xml"/><Relationship Id="rId3" Type="http://schemas.openxmlformats.org/officeDocument/2006/relationships/image" Target="../media/image2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1.xml"/><Relationship Id="rId3" Type="http://schemas.openxmlformats.org/officeDocument/2006/relationships/image" Target="../media/image2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2.xml"/><Relationship Id="rId3" Type="http://schemas.openxmlformats.org/officeDocument/2006/relationships/image" Target="../media/image2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0.xml"/><Relationship Id="rId3" Type="http://schemas.openxmlformats.org/officeDocument/2006/relationships/image" Target="../media/image2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SIEMs Unit, </a:t>
            </a:r>
            <a:r>
              <a:rPr lang="en"/>
              <a:t>Day 1</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Introduction to SIEMs using </a:t>
            </a:r>
            <a:r>
              <a:rPr lang="en">
                <a:solidFill>
                  <a:srgbClr val="38761D"/>
                </a:solidFill>
              </a:rPr>
              <a:t>Splunk</a:t>
            </a:r>
            <a:endParaRPr>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1" name="Shape 2141"/>
        <p:cNvGrpSpPr/>
        <p:nvPr/>
      </p:nvGrpSpPr>
      <p:grpSpPr>
        <a:xfrm>
          <a:off x="0" y="0"/>
          <a:ext cx="0" cy="0"/>
          <a:chOff x="0" y="0"/>
          <a:chExt cx="0" cy="0"/>
        </a:xfrm>
      </p:grpSpPr>
      <p:sp>
        <p:nvSpPr>
          <p:cNvPr id="2142" name="Google Shape;2142;p112"/>
          <p:cNvSpPr txBox="1"/>
          <p:nvPr/>
        </p:nvSpPr>
        <p:spPr>
          <a:xfrm>
            <a:off x="-12300" y="2775300"/>
            <a:ext cx="9168600" cy="2181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 sz="1600">
                <a:solidFill>
                  <a:schemeClr val="dk1"/>
                </a:solidFill>
                <a:latin typeface="Roboto"/>
                <a:ea typeface="Roboto"/>
                <a:cs typeface="Roboto"/>
                <a:sym typeface="Roboto"/>
              </a:rPr>
              <a:t>Detecting Data Exfiltration: </a:t>
            </a:r>
            <a:endParaRPr b="1" sz="1600">
              <a:solidFill>
                <a:schemeClr val="dk1"/>
              </a:solidFill>
              <a:latin typeface="Roboto"/>
              <a:ea typeface="Roboto"/>
              <a:cs typeface="Roboto"/>
              <a:sym typeface="Roboto"/>
            </a:endParaRPr>
          </a:p>
          <a:p>
            <a:pPr indent="-317500" lvl="0" marL="914400" rtl="0" algn="l">
              <a:lnSpc>
                <a:spcPct val="100000"/>
              </a:lnSpc>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Detecting emails sent to persons other than </a:t>
            </a:r>
            <a:endParaRPr>
              <a:solidFill>
                <a:schemeClr val="dk1"/>
              </a:solidFill>
              <a:latin typeface="Roboto"/>
              <a:ea typeface="Roboto"/>
              <a:cs typeface="Roboto"/>
              <a:sym typeface="Roboto"/>
            </a:endParaRPr>
          </a:p>
          <a:p>
            <a:pPr indent="0" lvl="0" marL="914400" rtl="0" algn="l">
              <a:lnSpc>
                <a:spcPct val="100000"/>
              </a:lnSpc>
              <a:spcBef>
                <a:spcPts val="0"/>
              </a:spcBef>
              <a:spcAft>
                <a:spcPts val="0"/>
              </a:spcAft>
              <a:buNone/>
            </a:pPr>
            <a:r>
              <a:rPr lang="en">
                <a:solidFill>
                  <a:schemeClr val="dk1"/>
                </a:solidFill>
                <a:latin typeface="Roboto"/>
                <a:ea typeface="Roboto"/>
                <a:cs typeface="Roboto"/>
                <a:sym typeface="Roboto"/>
              </a:rPr>
              <a:t>the intended recipient.</a:t>
            </a:r>
            <a:endParaRPr>
              <a:solidFill>
                <a:schemeClr val="dk1"/>
              </a:solidFill>
              <a:latin typeface="Roboto"/>
              <a:ea typeface="Roboto"/>
              <a:cs typeface="Roboto"/>
              <a:sym typeface="Roboto"/>
            </a:endParaRPr>
          </a:p>
          <a:p>
            <a:pPr indent="-317500" lvl="0" marL="914400" rtl="0" algn="l">
              <a:lnSpc>
                <a:spcPct val="115000"/>
              </a:lnSpc>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Identifying and reporting on excessive </a:t>
            </a:r>
            <a:r>
              <a:rPr lang="en">
                <a:solidFill>
                  <a:schemeClr val="dk1"/>
                </a:solidFill>
                <a:latin typeface="Inconsolata"/>
                <a:ea typeface="Inconsolata"/>
                <a:cs typeface="Inconsolata"/>
                <a:sym typeface="Inconsolata"/>
              </a:rPr>
              <a:t>print</a:t>
            </a:r>
            <a:r>
              <a:rPr lang="en">
                <a:solidFill>
                  <a:schemeClr val="dk1"/>
                </a:solidFill>
                <a:latin typeface="Roboto"/>
                <a:ea typeface="Roboto"/>
                <a:cs typeface="Roboto"/>
                <a:sym typeface="Roboto"/>
              </a:rPr>
              <a:t> and </a:t>
            </a:r>
            <a:endParaRPr>
              <a:solidFill>
                <a:schemeClr val="dk1"/>
              </a:solidFill>
              <a:latin typeface="Roboto"/>
              <a:ea typeface="Roboto"/>
              <a:cs typeface="Roboto"/>
              <a:sym typeface="Roboto"/>
            </a:endParaRPr>
          </a:p>
          <a:p>
            <a:pPr indent="0" lvl="0" marL="914400" rtl="0" algn="l">
              <a:lnSpc>
                <a:spcPct val="150000"/>
              </a:lnSpc>
              <a:spcBef>
                <a:spcPts val="0"/>
              </a:spcBef>
              <a:spcAft>
                <a:spcPts val="0"/>
              </a:spcAft>
              <a:buNone/>
            </a:pPr>
            <a:r>
              <a:rPr lang="en">
                <a:solidFill>
                  <a:schemeClr val="dk1"/>
                </a:solidFill>
                <a:latin typeface="Inconsolata"/>
                <a:ea typeface="Inconsolata"/>
                <a:cs typeface="Inconsolata"/>
                <a:sym typeface="Inconsolata"/>
              </a:rPr>
              <a:t>send</a:t>
            </a:r>
            <a:r>
              <a:rPr lang="en">
                <a:solidFill>
                  <a:schemeClr val="dk1"/>
                </a:solidFill>
                <a:latin typeface="Roboto"/>
                <a:ea typeface="Roboto"/>
                <a:cs typeface="Roboto"/>
                <a:sym typeface="Roboto"/>
              </a:rPr>
              <a:t> alerts to trouble ticket systems.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
        <p:nvSpPr>
          <p:cNvPr id="2143" name="Google Shape;2143;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SIEMs Use-Cases</a:t>
            </a:r>
            <a:endParaRPr/>
          </a:p>
        </p:txBody>
      </p:sp>
      <p:sp>
        <p:nvSpPr>
          <p:cNvPr id="2144" name="Google Shape;2144;p112"/>
          <p:cNvSpPr txBox="1"/>
          <p:nvPr>
            <p:ph idx="1" type="subTitle"/>
          </p:nvPr>
        </p:nvSpPr>
        <p:spPr>
          <a:xfrm>
            <a:off x="0" y="679425"/>
            <a:ext cx="8446500" cy="2181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400"/>
              <a:t>Security Operations Center</a:t>
            </a:r>
            <a:r>
              <a:rPr lang="en" sz="1400"/>
              <a:t> (SOC) and </a:t>
            </a:r>
            <a:r>
              <a:rPr b="1" lang="en" sz="1400"/>
              <a:t>Security Analysts</a:t>
            </a:r>
            <a:r>
              <a:rPr lang="en" sz="1400"/>
              <a:t> (SA) Teams use SIEMs to analyze data in order to detect malicious cyber attacks across devices, systems, applications and </a:t>
            </a:r>
            <a:r>
              <a:rPr lang="en" sz="1400"/>
              <a:t>network</a:t>
            </a:r>
            <a:r>
              <a:rPr lang="en" sz="1400"/>
              <a:t> </a:t>
            </a:r>
            <a:r>
              <a:rPr lang="en" sz="1400"/>
              <a:t>infrastructures</a:t>
            </a:r>
            <a:r>
              <a:rPr lang="en" sz="1400"/>
              <a:t>. In this context, SIEMs are used for:</a:t>
            </a:r>
            <a:endParaRPr sz="1400"/>
          </a:p>
        </p:txBody>
      </p:sp>
      <p:sp>
        <p:nvSpPr>
          <p:cNvPr id="2145" name="Google Shape;2145;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6" name="Google Shape;2146;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7" name="Google Shape;2147;p112"/>
          <p:cNvSpPr txBox="1"/>
          <p:nvPr>
            <p:ph idx="3" type="body"/>
          </p:nvPr>
        </p:nvSpPr>
        <p:spPr>
          <a:xfrm>
            <a:off x="0" y="1653600"/>
            <a:ext cx="9144000" cy="112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Threat Hunting:</a:t>
            </a:r>
            <a:endParaRPr b="1" sz="1600"/>
          </a:p>
          <a:p>
            <a:pPr indent="-317500" lvl="0" marL="457200" rtl="0" algn="l">
              <a:lnSpc>
                <a:spcPct val="150000"/>
              </a:lnSpc>
              <a:spcBef>
                <a:spcPts val="800"/>
              </a:spcBef>
              <a:spcAft>
                <a:spcPts val="0"/>
              </a:spcAft>
              <a:buSzPts val="1400"/>
              <a:buChar char="●"/>
            </a:pPr>
            <a:r>
              <a:rPr lang="en"/>
              <a:t>D</a:t>
            </a:r>
            <a:r>
              <a:rPr lang="en"/>
              <a:t>eveloping and testing a hypothesis by exploring logs and searching data for security patterns </a:t>
            </a:r>
            <a:r>
              <a:rPr lang="en"/>
              <a:t>similar</a:t>
            </a:r>
            <a:r>
              <a:rPr lang="en"/>
              <a:t> to current incidents.</a:t>
            </a:r>
            <a:endParaRPr/>
          </a:p>
        </p:txBody>
      </p:sp>
      <p:pic>
        <p:nvPicPr>
          <p:cNvPr id="2148" name="Google Shape;2148;p112"/>
          <p:cNvPicPr preferRelativeResize="0"/>
          <p:nvPr/>
        </p:nvPicPr>
        <p:blipFill>
          <a:blip r:embed="rId3">
            <a:alphaModFix/>
          </a:blip>
          <a:stretch>
            <a:fillRect/>
          </a:stretch>
        </p:blipFill>
        <p:spPr>
          <a:xfrm>
            <a:off x="5105549" y="3007062"/>
            <a:ext cx="3831251" cy="1800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2" name="Shape 2152"/>
        <p:cNvGrpSpPr/>
        <p:nvPr/>
      </p:nvGrpSpPr>
      <p:grpSpPr>
        <a:xfrm>
          <a:off x="0" y="0"/>
          <a:ext cx="0" cy="0"/>
          <a:chOff x="0" y="0"/>
          <a:chExt cx="0" cy="0"/>
        </a:xfrm>
      </p:grpSpPr>
      <p:sp>
        <p:nvSpPr>
          <p:cNvPr id="2153" name="Google Shape;2153;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SIEMs Use-Cases</a:t>
            </a:r>
            <a:endParaRPr/>
          </a:p>
        </p:txBody>
      </p:sp>
      <p:sp>
        <p:nvSpPr>
          <p:cNvPr id="2154" name="Google Shape;2154;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5" name="Google Shape;2155;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6" name="Google Shape;2156;p113"/>
          <p:cNvSpPr txBox="1"/>
          <p:nvPr>
            <p:ph idx="3" type="body"/>
          </p:nvPr>
        </p:nvSpPr>
        <p:spPr>
          <a:xfrm>
            <a:off x="0" y="1505650"/>
            <a:ext cx="9144000" cy="292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Internet of Things (IoT) Security</a:t>
            </a:r>
            <a:endParaRPr b="1" sz="1600"/>
          </a:p>
          <a:p>
            <a:pPr indent="-317500" lvl="0" marL="457200" rtl="0" algn="l">
              <a:lnSpc>
                <a:spcPct val="150000"/>
              </a:lnSpc>
              <a:spcBef>
                <a:spcPts val="800"/>
              </a:spcBef>
              <a:spcAft>
                <a:spcPts val="0"/>
              </a:spcAft>
              <a:buSzPts val="1400"/>
              <a:buChar char="●"/>
            </a:pPr>
            <a:r>
              <a:rPr lang="en"/>
              <a:t>Identifying unusual traffic that results in Denial of Service (DoS) attacks. </a:t>
            </a:r>
            <a:endParaRPr/>
          </a:p>
          <a:p>
            <a:pPr indent="-317500" lvl="0" marL="457200" rtl="0" algn="l">
              <a:lnSpc>
                <a:spcPct val="150000"/>
              </a:lnSpc>
              <a:spcBef>
                <a:spcPts val="0"/>
              </a:spcBef>
              <a:spcAft>
                <a:spcPts val="0"/>
              </a:spcAft>
              <a:buSzPts val="1400"/>
              <a:buChar char="●"/>
            </a:pPr>
            <a:r>
              <a:rPr lang="en"/>
              <a:t>Identifying suspicious behavior on devices. </a:t>
            </a:r>
            <a:endParaRPr/>
          </a:p>
          <a:p>
            <a:pPr indent="0" lvl="0" marL="0" rtl="0" algn="l">
              <a:spcBef>
                <a:spcPts val="800"/>
              </a:spcBef>
              <a:spcAft>
                <a:spcPts val="0"/>
              </a:spcAft>
              <a:buNone/>
            </a:pPr>
            <a:r>
              <a:rPr b="1" lang="en" sz="1600"/>
              <a:t>Privileged Access Abuse</a:t>
            </a:r>
            <a:endParaRPr b="1" sz="1600"/>
          </a:p>
          <a:p>
            <a:pPr indent="-317500" lvl="0" marL="457200" rtl="0" algn="l">
              <a:lnSpc>
                <a:spcPct val="150000"/>
              </a:lnSpc>
              <a:spcBef>
                <a:spcPts val="800"/>
              </a:spcBef>
              <a:spcAft>
                <a:spcPts val="0"/>
              </a:spcAft>
              <a:buSzPts val="1400"/>
              <a:buChar char="●"/>
            </a:pPr>
            <a:r>
              <a:rPr lang="en"/>
              <a:t>Monitoring suspicious access to sensitive data. </a:t>
            </a:r>
            <a:endParaRPr/>
          </a:p>
          <a:p>
            <a:pPr indent="-317500" lvl="0" marL="457200" rtl="0" algn="l">
              <a:lnSpc>
                <a:spcPct val="100000"/>
              </a:lnSpc>
              <a:spcBef>
                <a:spcPts val="0"/>
              </a:spcBef>
              <a:spcAft>
                <a:spcPts val="0"/>
              </a:spcAft>
              <a:buSzPts val="1400"/>
              <a:buChar char="●"/>
            </a:pPr>
            <a:r>
              <a:rPr lang="en"/>
              <a:t>Reporting on users that are accessing data outside </a:t>
            </a:r>
            <a:endParaRPr/>
          </a:p>
          <a:p>
            <a:pPr indent="0" lvl="0" marL="457200" rtl="0" algn="l">
              <a:lnSpc>
                <a:spcPct val="100000"/>
              </a:lnSpc>
              <a:spcBef>
                <a:spcPts val="0"/>
              </a:spcBef>
              <a:spcAft>
                <a:spcPts val="0"/>
              </a:spcAft>
              <a:buNone/>
            </a:pPr>
            <a:r>
              <a:rPr lang="en"/>
              <a:t>their regular profile.</a:t>
            </a:r>
            <a:endParaRPr/>
          </a:p>
          <a:p>
            <a:pPr indent="-317500" lvl="0" marL="457200" rtl="0" algn="l">
              <a:lnSpc>
                <a:spcPct val="150000"/>
              </a:lnSpc>
              <a:spcBef>
                <a:spcPts val="800"/>
              </a:spcBef>
              <a:spcAft>
                <a:spcPts val="0"/>
              </a:spcAft>
              <a:buSzPts val="1400"/>
              <a:buChar char="●"/>
            </a:pPr>
            <a:r>
              <a:rPr lang="en"/>
              <a:t>Reporting on activity of terminated user accounts.</a:t>
            </a:r>
            <a:endParaRPr/>
          </a:p>
        </p:txBody>
      </p:sp>
      <p:pic>
        <p:nvPicPr>
          <p:cNvPr id="2157" name="Google Shape;2157;p113"/>
          <p:cNvPicPr preferRelativeResize="0"/>
          <p:nvPr/>
        </p:nvPicPr>
        <p:blipFill>
          <a:blip r:embed="rId3">
            <a:alphaModFix/>
          </a:blip>
          <a:stretch>
            <a:fillRect/>
          </a:stretch>
        </p:blipFill>
        <p:spPr>
          <a:xfrm>
            <a:off x="5072625" y="2986300"/>
            <a:ext cx="3843300" cy="1806600"/>
          </a:xfrm>
          <a:prstGeom prst="rect">
            <a:avLst/>
          </a:prstGeom>
          <a:noFill/>
          <a:ln>
            <a:noFill/>
          </a:ln>
        </p:spPr>
      </p:pic>
      <p:sp>
        <p:nvSpPr>
          <p:cNvPr id="2158" name="Google Shape;2158;p113"/>
          <p:cNvSpPr txBox="1"/>
          <p:nvPr>
            <p:ph idx="1" type="subTitle"/>
          </p:nvPr>
        </p:nvSpPr>
        <p:spPr>
          <a:xfrm>
            <a:off x="-12300" y="669050"/>
            <a:ext cx="8446500" cy="2181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400"/>
              <a:t>Security Operations Center</a:t>
            </a:r>
            <a:r>
              <a:rPr lang="en" sz="1400"/>
              <a:t> (SOC) and </a:t>
            </a:r>
            <a:r>
              <a:rPr b="1" lang="en" sz="1400"/>
              <a:t>Security Analysts</a:t>
            </a:r>
            <a:r>
              <a:rPr lang="en" sz="1400"/>
              <a:t> (SA) Teams use SIEMs to analyze data in order to detect malicious cyber attacks across devices, systems, applications and network infrastructures. In this context, SIEMs are used for:</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2" name="Shape 2162"/>
        <p:cNvGrpSpPr/>
        <p:nvPr/>
      </p:nvGrpSpPr>
      <p:grpSpPr>
        <a:xfrm>
          <a:off x="0" y="0"/>
          <a:ext cx="0" cy="0"/>
          <a:chOff x="0" y="0"/>
          <a:chExt cx="0" cy="0"/>
        </a:xfrm>
      </p:grpSpPr>
      <p:sp>
        <p:nvSpPr>
          <p:cNvPr id="2163" name="Google Shape;2163;p114"/>
          <p:cNvSpPr txBox="1"/>
          <p:nvPr>
            <p:ph type="title"/>
          </p:nvPr>
        </p:nvSpPr>
        <p:spPr>
          <a:xfrm>
            <a:off x="2517600" y="1092350"/>
            <a:ext cx="5770200" cy="24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2400">
                <a:solidFill>
                  <a:schemeClr val="dk1"/>
                </a:solidFill>
              </a:rPr>
              <a:t>SIEMS is not one single application…</a:t>
            </a:r>
            <a:endParaRPr i="1" sz="2400">
              <a:solidFill>
                <a:schemeClr val="dk1"/>
              </a:solidFill>
            </a:endParaRPr>
          </a:p>
          <a:p>
            <a:pPr indent="0" lvl="0" marL="0" rtl="0" algn="l">
              <a:spcBef>
                <a:spcPts val="0"/>
              </a:spcBef>
              <a:spcAft>
                <a:spcPts val="0"/>
              </a:spcAft>
              <a:buClr>
                <a:schemeClr val="dk1"/>
              </a:buClr>
              <a:buSzPts val="1100"/>
              <a:buFont typeface="Arial"/>
              <a:buNone/>
            </a:pPr>
            <a:r>
              <a:t/>
            </a:r>
            <a:endParaRPr i="1" sz="2400">
              <a:solidFill>
                <a:schemeClr val="dk1"/>
              </a:solidFill>
            </a:endParaRPr>
          </a:p>
          <a:p>
            <a:pPr indent="0" lvl="0" marL="0" rtl="0" algn="l">
              <a:spcBef>
                <a:spcPts val="0"/>
              </a:spcBef>
              <a:spcAft>
                <a:spcPts val="0"/>
              </a:spcAft>
              <a:buClr>
                <a:schemeClr val="dk1"/>
              </a:buClr>
              <a:buSzPts val="1100"/>
              <a:buFont typeface="Arial"/>
              <a:buNone/>
            </a:pPr>
            <a:r>
              <a:rPr i="1" lang="en" sz="2400">
                <a:solidFill>
                  <a:schemeClr val="dk1"/>
                </a:solidFill>
              </a:rPr>
              <a:t>Like Linux distributions, SIEMS are a class of tools that come in a variety of products and vendors depending on a user’s specific need. </a:t>
            </a:r>
            <a:endParaRPr i="1" sz="2400"/>
          </a:p>
          <a:p>
            <a:pPr indent="0" lvl="0" marL="0" rtl="0" algn="l">
              <a:spcBef>
                <a:spcPts val="0"/>
              </a:spcBef>
              <a:spcAft>
                <a:spcPts val="0"/>
              </a:spcAft>
              <a:buNone/>
            </a:pPr>
            <a:r>
              <a:t/>
            </a:r>
            <a:endParaRPr i="1" sz="2400"/>
          </a:p>
          <a:p>
            <a:pPr indent="0" lvl="0" marL="0" rtl="0" algn="l">
              <a:spcBef>
                <a:spcPts val="0"/>
              </a:spcBef>
              <a:spcAft>
                <a:spcPts val="0"/>
              </a:spcAft>
              <a:buNone/>
            </a:pPr>
            <a:r>
              <a:t/>
            </a:r>
            <a:endParaRPr i="1" sz="2400"/>
          </a:p>
          <a:p>
            <a:pPr indent="0" lvl="0" marL="0" rtl="0" algn="l">
              <a:spcBef>
                <a:spcPts val="0"/>
              </a:spcBef>
              <a:spcAft>
                <a:spcPts val="0"/>
              </a:spcAft>
              <a:buNone/>
            </a:pPr>
            <a:r>
              <a:t/>
            </a:r>
            <a:endParaRPr i="1" sz="1800"/>
          </a:p>
          <a:p>
            <a:pPr indent="0" lvl="0" marL="0" rtl="0" algn="l">
              <a:spcBef>
                <a:spcPts val="0"/>
              </a:spcBef>
              <a:spcAft>
                <a:spcPts val="0"/>
              </a:spcAft>
              <a:buNone/>
            </a:pPr>
            <a:r>
              <a:rPr i="1" lang="en" sz="1800"/>
              <a:t> </a:t>
            </a:r>
            <a:endParaRPr i="1" sz="1800"/>
          </a:p>
          <a:p>
            <a:pPr indent="0" lvl="0" marL="0" rtl="0" algn="l">
              <a:spcBef>
                <a:spcPts val="0"/>
              </a:spcBef>
              <a:spcAft>
                <a:spcPts val="0"/>
              </a:spcAft>
              <a:buNone/>
            </a:pPr>
            <a:r>
              <a:t/>
            </a:r>
            <a:endParaRPr i="1" sz="2400"/>
          </a:p>
          <a:p>
            <a:pPr indent="0" lvl="0" marL="0" rtl="0" algn="l">
              <a:spcBef>
                <a:spcPts val="0"/>
              </a:spcBef>
              <a:spcAft>
                <a:spcPts val="0"/>
              </a:spcAft>
              <a:buNone/>
            </a:pPr>
            <a:r>
              <a:rPr i="1" lang="en" sz="2400"/>
              <a:t> </a:t>
            </a:r>
            <a:endParaRPr i="1" sz="2400"/>
          </a:p>
        </p:txBody>
      </p:sp>
      <p:sp>
        <p:nvSpPr>
          <p:cNvPr id="2164" name="Google Shape;2164;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5" name="Google Shape;2165;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9" name="Shape 2169"/>
        <p:cNvGrpSpPr/>
        <p:nvPr/>
      </p:nvGrpSpPr>
      <p:grpSpPr>
        <a:xfrm>
          <a:off x="0" y="0"/>
          <a:ext cx="0" cy="0"/>
          <a:chOff x="0" y="0"/>
          <a:chExt cx="0" cy="0"/>
        </a:xfrm>
      </p:grpSpPr>
      <p:sp>
        <p:nvSpPr>
          <p:cNvPr id="2170" name="Google Shape;2170;p11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171" name="Google Shape;2171;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72" name="Google Shape;2172;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3" name="Google Shape;2173;p11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Student Activity</a:t>
            </a:r>
            <a:r>
              <a:rPr lang="en"/>
              <a:t>: SIEM Vendor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research other SIEM vendor options.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         Although we’ll focus on Splunk today, it is </a:t>
            </a:r>
            <a:endParaRPr sz="1800">
              <a:latin typeface="Roboto Light"/>
              <a:ea typeface="Roboto Light"/>
              <a:cs typeface="Roboto Light"/>
              <a:sym typeface="Roboto Light"/>
            </a:endParaRPr>
          </a:p>
          <a:p>
            <a:pPr indent="0" lvl="0" marL="457200" rtl="0" algn="l">
              <a:spcBef>
                <a:spcPts val="0"/>
              </a:spcBef>
              <a:spcAft>
                <a:spcPts val="0"/>
              </a:spcAft>
              <a:buNone/>
            </a:pPr>
            <a:r>
              <a:rPr lang="en" sz="1800">
                <a:latin typeface="Roboto Light"/>
                <a:ea typeface="Roboto Light"/>
                <a:cs typeface="Roboto Light"/>
                <a:sym typeface="Roboto Light"/>
              </a:rPr>
              <a:t>important to familiarize yourself with a variety of SIEM products and vendors. </a:t>
            </a:r>
            <a:endParaRPr sz="1800">
              <a:latin typeface="Roboto Light"/>
              <a:ea typeface="Roboto Light"/>
              <a:cs typeface="Roboto Light"/>
              <a:sym typeface="Roboto Light"/>
            </a:endParaRPr>
          </a:p>
        </p:txBody>
      </p:sp>
      <p:pic>
        <p:nvPicPr>
          <p:cNvPr id="2174" name="Google Shape;2174;p115"/>
          <p:cNvPicPr preferRelativeResize="0"/>
          <p:nvPr/>
        </p:nvPicPr>
        <p:blipFill>
          <a:blip r:embed="rId3">
            <a:alphaModFix/>
          </a:blip>
          <a:stretch>
            <a:fillRect/>
          </a:stretch>
        </p:blipFill>
        <p:spPr>
          <a:xfrm>
            <a:off x="2660950" y="2598850"/>
            <a:ext cx="634500" cy="634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8" name="Shape 2178"/>
        <p:cNvGrpSpPr/>
        <p:nvPr/>
      </p:nvGrpSpPr>
      <p:grpSpPr>
        <a:xfrm>
          <a:off x="0" y="0"/>
          <a:ext cx="0" cy="0"/>
          <a:chOff x="0" y="0"/>
          <a:chExt cx="0" cy="0"/>
        </a:xfrm>
      </p:grpSpPr>
      <p:sp>
        <p:nvSpPr>
          <p:cNvPr id="2179" name="Google Shape;2179;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a:ea typeface="Roboto"/>
                <a:cs typeface="Roboto"/>
                <a:sym typeface="Roboto"/>
              </a:rPr>
              <a:t>SIEM Vendor Research </a:t>
            </a:r>
            <a:endParaRPr>
              <a:latin typeface="Roboto"/>
              <a:ea typeface="Roboto"/>
              <a:cs typeface="Roboto"/>
              <a:sym typeface="Roboto"/>
            </a:endParaRPr>
          </a:p>
        </p:txBody>
      </p:sp>
      <p:sp>
        <p:nvSpPr>
          <p:cNvPr id="2180" name="Google Shape;2180;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Instructions:</a:t>
            </a:r>
            <a:endParaRPr>
              <a:latin typeface="Roboto Medium"/>
              <a:ea typeface="Roboto Medium"/>
              <a:cs typeface="Roboto Medium"/>
              <a:sym typeface="Roboto Medium"/>
            </a:endParaRPr>
          </a:p>
        </p:txBody>
      </p:sp>
      <p:sp>
        <p:nvSpPr>
          <p:cNvPr id="2181" name="Google Shape;2181;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82" name="Google Shape;2182;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3" name="Google Shape;2183;p11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lnSpc>
                <a:spcPct val="115000"/>
              </a:lnSpc>
              <a:spcBef>
                <a:spcPts val="0"/>
              </a:spcBef>
              <a:spcAft>
                <a:spcPts val="0"/>
              </a:spcAft>
              <a:buSzPts val="1800"/>
              <a:buAutoNum type="arabicPeriod"/>
            </a:pPr>
            <a:r>
              <a:rPr lang="en" sz="1800"/>
              <a:t>Break out into groups of 2-3 students.</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AutoNum type="arabicPeriod"/>
            </a:pPr>
            <a:r>
              <a:rPr lang="en" sz="1800"/>
              <a:t>Using Google, research 3-5  SIEM vendors (besides Splunk).</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AutoNum type="arabicPeriod"/>
            </a:pPr>
            <a:r>
              <a:rPr lang="en" sz="1800"/>
              <a:t>List the following information:</a:t>
            </a:r>
            <a:endParaRPr sz="1800"/>
          </a:p>
          <a:p>
            <a:pPr indent="0" lvl="0" marL="0" rtl="0" algn="l">
              <a:lnSpc>
                <a:spcPct val="115000"/>
              </a:lnSpc>
              <a:spcBef>
                <a:spcPts val="0"/>
              </a:spcBef>
              <a:spcAft>
                <a:spcPts val="0"/>
              </a:spcAft>
              <a:buClr>
                <a:schemeClr val="dk1"/>
              </a:buClr>
              <a:buSzPts val="1100"/>
              <a:buFont typeface="Arial"/>
              <a:buNone/>
            </a:pPr>
            <a:r>
              <a:t/>
            </a:r>
            <a:endParaRPr sz="18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latin typeface="Roboto Light"/>
                <a:ea typeface="Roboto Light"/>
                <a:cs typeface="Roboto Light"/>
                <a:sym typeface="Roboto Light"/>
              </a:rPr>
              <a:t> 	 - Company Name</a:t>
            </a:r>
            <a:endParaRPr sz="18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18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latin typeface="Roboto Light"/>
                <a:ea typeface="Roboto Light"/>
                <a:cs typeface="Roboto Light"/>
                <a:sym typeface="Roboto Light"/>
              </a:rPr>
              <a:t> 	 - Product Name</a:t>
            </a:r>
            <a:endParaRPr sz="18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18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latin typeface="Roboto Light"/>
                <a:ea typeface="Roboto Light"/>
                <a:cs typeface="Roboto Light"/>
                <a:sym typeface="Roboto Light"/>
              </a:rPr>
              <a:t>  	- Capabilities (Advantages/Disadvantages)</a:t>
            </a:r>
            <a:endParaRPr sz="1800">
              <a:latin typeface="Roboto Light"/>
              <a:ea typeface="Roboto Light"/>
              <a:cs typeface="Roboto Light"/>
              <a:sym typeface="Roboto Light"/>
            </a:endParaRPr>
          </a:p>
          <a:p>
            <a:pPr indent="0" lvl="0" marL="0" rtl="0" algn="l">
              <a:lnSpc>
                <a:spcPct val="150000"/>
              </a:lnSpc>
              <a:spcBef>
                <a:spcPts val="0"/>
              </a:spcBef>
              <a:spcAft>
                <a:spcPts val="0"/>
              </a:spcAft>
              <a:buClr>
                <a:schemeClr val="dk1"/>
              </a:buClr>
              <a:buSzPts val="1100"/>
              <a:buFont typeface="Arial"/>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spcBef>
                <a:spcPts val="0"/>
              </a:spcBef>
              <a:spcAft>
                <a:spcPts val="8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7" name="Shape 2187"/>
        <p:cNvGrpSpPr/>
        <p:nvPr/>
      </p:nvGrpSpPr>
      <p:grpSpPr>
        <a:xfrm>
          <a:off x="0" y="0"/>
          <a:ext cx="0" cy="0"/>
          <a:chOff x="0" y="0"/>
          <a:chExt cx="0" cy="0"/>
        </a:xfrm>
      </p:grpSpPr>
      <p:sp>
        <p:nvSpPr>
          <p:cNvPr id="2188" name="Google Shape;2188;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SIEM Vendor Research Review</a:t>
            </a:r>
            <a:endParaRPr/>
          </a:p>
        </p:txBody>
      </p:sp>
      <p:sp>
        <p:nvSpPr>
          <p:cNvPr id="2189" name="Google Shape;2189;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90" name="Google Shape;2190;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91" name="Google Shape;2191;p117"/>
          <p:cNvGraphicFramePr/>
          <p:nvPr/>
        </p:nvGraphicFramePr>
        <p:xfrm>
          <a:off x="1488963" y="1337930"/>
          <a:ext cx="3000000" cy="3000000"/>
        </p:xfrm>
        <a:graphic>
          <a:graphicData uri="http://schemas.openxmlformats.org/drawingml/2006/table">
            <a:tbl>
              <a:tblPr>
                <a:noFill/>
                <a:tableStyleId>{D7903DFF-95A3-4422-B414-44A45EA5A951}</a:tableStyleId>
              </a:tblPr>
              <a:tblGrid>
                <a:gridCol w="889850"/>
                <a:gridCol w="889850"/>
                <a:gridCol w="889850"/>
                <a:gridCol w="889850"/>
                <a:gridCol w="889850"/>
                <a:gridCol w="889850"/>
                <a:gridCol w="889850"/>
                <a:gridCol w="889850"/>
              </a:tblGrid>
              <a:tr h="304950">
                <a:tc>
                  <a:txBody>
                    <a:bodyPr/>
                    <a:lstStyle/>
                    <a:p>
                      <a:pPr indent="0" lvl="0" marL="0" rtl="0" algn="ctr">
                        <a:spcBef>
                          <a:spcPts val="0"/>
                        </a:spcBef>
                        <a:spcAft>
                          <a:spcPts val="0"/>
                        </a:spcAft>
                        <a:buNone/>
                      </a:pPr>
                      <a:r>
                        <a:rPr lang="en" sz="1000">
                          <a:latin typeface="Roboto"/>
                          <a:ea typeface="Roboto"/>
                          <a:cs typeface="Roboto"/>
                          <a:sym typeface="Roboto"/>
                        </a:rPr>
                        <a:t>Threats </a:t>
                      </a:r>
                      <a:endParaRPr sz="1000">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Blocked</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Roboto"/>
                          <a:ea typeface="Roboto"/>
                          <a:cs typeface="Roboto"/>
                          <a:sym typeface="Roboto"/>
                        </a:rPr>
                        <a:t>Sources </a:t>
                      </a:r>
                      <a:endParaRPr sz="1000">
                        <a:latin typeface="Roboto"/>
                        <a:ea typeface="Roboto"/>
                        <a:cs typeface="Roboto"/>
                        <a:sym typeface="Roboto"/>
                      </a:endParaRPr>
                    </a:p>
                    <a:p>
                      <a:pPr indent="0" lvl="0" marL="0" rtl="0" algn="ctr">
                        <a:spcBef>
                          <a:spcPts val="0"/>
                        </a:spcBef>
                        <a:spcAft>
                          <a:spcPts val="0"/>
                        </a:spcAft>
                        <a:buNone/>
                      </a:pPr>
                      <a:r>
                        <a:rPr lang="en" sz="1000">
                          <a:latin typeface="Roboto"/>
                          <a:ea typeface="Roboto"/>
                          <a:cs typeface="Roboto"/>
                          <a:sym typeface="Roboto"/>
                        </a:rPr>
                        <a:t>Ingested</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Roboto"/>
                          <a:ea typeface="Roboto"/>
                          <a:cs typeface="Roboto"/>
                          <a:sym typeface="Roboto"/>
                        </a:rPr>
                        <a:t>Performance</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Roboto"/>
                          <a:ea typeface="Roboto"/>
                          <a:cs typeface="Roboto"/>
                          <a:sym typeface="Roboto"/>
                        </a:rPr>
                        <a:t>Value</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Roboto"/>
                          <a:ea typeface="Roboto"/>
                          <a:cs typeface="Roboto"/>
                          <a:sym typeface="Roboto"/>
                        </a:rPr>
                        <a:t>Implementation</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Roboto"/>
                          <a:ea typeface="Roboto"/>
                          <a:cs typeface="Roboto"/>
                          <a:sym typeface="Roboto"/>
                        </a:rPr>
                        <a:t>Management</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Roboto"/>
                          <a:ea typeface="Roboto"/>
                          <a:cs typeface="Roboto"/>
                          <a:sym typeface="Roboto"/>
                        </a:rPr>
                        <a:t>Support</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Roboto"/>
                          <a:ea typeface="Roboto"/>
                          <a:cs typeface="Roboto"/>
                          <a:sym typeface="Roboto"/>
                        </a:rPr>
                        <a:t>Scalability</a:t>
                      </a:r>
                      <a:endParaRPr sz="1000">
                        <a:latin typeface="Roboto"/>
                        <a:ea typeface="Roboto"/>
                        <a:cs typeface="Roboto"/>
                        <a:sym typeface="Roboto"/>
                      </a:endParaRPr>
                    </a:p>
                  </a:txBody>
                  <a:tcPr marT="0" marB="0" marR="0" marL="0"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r>
              <a:tr h="304950">
                <a:tc>
                  <a:txBody>
                    <a:bodyPr/>
                    <a:lstStyle/>
                    <a:p>
                      <a:pPr indent="0" lvl="0" marL="0" rtl="0" algn="ctr">
                        <a:spcBef>
                          <a:spcPts val="0"/>
                        </a:spcBef>
                        <a:spcAft>
                          <a:spcPts val="0"/>
                        </a:spcAft>
                        <a:buNone/>
                      </a:pPr>
                      <a:r>
                        <a:rPr lang="en" sz="1800">
                          <a:solidFill>
                            <a:srgbClr val="073763"/>
                          </a:solidFill>
                          <a:latin typeface="Roboto Medium"/>
                          <a:ea typeface="Roboto Medium"/>
                          <a:cs typeface="Roboto Medium"/>
                          <a:sym typeface="Roboto Medium"/>
                        </a:rPr>
                        <a:t>••••</a:t>
                      </a:r>
                      <a:endParaRPr sz="1800">
                        <a:solidFill>
                          <a:srgbClr val="073763"/>
                        </a:solidFill>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solidFill>
                          <a:srgbClr val="3D85C6"/>
                        </a:solidFill>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solidFill>
                          <a:srgbClr val="9FC5E8"/>
                        </a:solidFill>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950">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073763"/>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3D85C6"/>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800">
                          <a:solidFill>
                            <a:srgbClr val="9FC5E8"/>
                          </a:solidFill>
                          <a:latin typeface="Roboto Medium"/>
                          <a:ea typeface="Roboto Medium"/>
                          <a:cs typeface="Roboto Medium"/>
                          <a:sym typeface="Roboto Medium"/>
                        </a:rPr>
                        <a:t>••</a:t>
                      </a:r>
                      <a:endParaRPr sz="1800">
                        <a:latin typeface="Roboto Medium"/>
                        <a:ea typeface="Roboto Medium"/>
                        <a:cs typeface="Roboto Medium"/>
                        <a:sym typeface="Roboto Medium"/>
                      </a:endParaRPr>
                    </a:p>
                  </a:txBody>
                  <a:tcPr marT="0" marB="0" marR="0" marL="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cxnSp>
        <p:nvCxnSpPr>
          <p:cNvPr id="2192" name="Google Shape;2192;p117"/>
          <p:cNvCxnSpPr/>
          <p:nvPr/>
        </p:nvCxnSpPr>
        <p:spPr>
          <a:xfrm rot="10800000">
            <a:off x="265275" y="194782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3" name="Google Shape;2193;p117"/>
          <p:cNvCxnSpPr/>
          <p:nvPr/>
        </p:nvCxnSpPr>
        <p:spPr>
          <a:xfrm rot="10800000">
            <a:off x="265275" y="225277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4" name="Google Shape;2194;p117"/>
          <p:cNvCxnSpPr/>
          <p:nvPr/>
        </p:nvCxnSpPr>
        <p:spPr>
          <a:xfrm rot="10800000">
            <a:off x="265275" y="255772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5" name="Google Shape;2195;p117"/>
          <p:cNvCxnSpPr/>
          <p:nvPr/>
        </p:nvCxnSpPr>
        <p:spPr>
          <a:xfrm rot="10800000">
            <a:off x="265275" y="286267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6" name="Google Shape;2196;p117"/>
          <p:cNvCxnSpPr/>
          <p:nvPr/>
        </p:nvCxnSpPr>
        <p:spPr>
          <a:xfrm rot="10800000">
            <a:off x="265275" y="316762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7" name="Google Shape;2197;p117"/>
          <p:cNvCxnSpPr/>
          <p:nvPr/>
        </p:nvCxnSpPr>
        <p:spPr>
          <a:xfrm rot="10800000">
            <a:off x="265275" y="347257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8" name="Google Shape;2198;p117"/>
          <p:cNvCxnSpPr/>
          <p:nvPr/>
        </p:nvCxnSpPr>
        <p:spPr>
          <a:xfrm rot="10800000">
            <a:off x="265275" y="377752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199" name="Google Shape;2199;p117"/>
          <p:cNvCxnSpPr/>
          <p:nvPr/>
        </p:nvCxnSpPr>
        <p:spPr>
          <a:xfrm rot="10800000">
            <a:off x="265275" y="408247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200" name="Google Shape;2200;p117"/>
          <p:cNvCxnSpPr/>
          <p:nvPr/>
        </p:nvCxnSpPr>
        <p:spPr>
          <a:xfrm rot="10800000">
            <a:off x="265275" y="4387425"/>
            <a:ext cx="1223700" cy="0"/>
          </a:xfrm>
          <a:prstGeom prst="straightConnector1">
            <a:avLst/>
          </a:prstGeom>
          <a:noFill/>
          <a:ln cap="flat" cmpd="sng" w="9525">
            <a:solidFill>
              <a:schemeClr val="dk2"/>
            </a:solidFill>
            <a:prstDash val="solid"/>
            <a:round/>
            <a:headEnd len="med" w="med" type="none"/>
            <a:tailEnd len="med" w="med" type="none"/>
          </a:ln>
        </p:spPr>
      </p:cxnSp>
      <p:cxnSp>
        <p:nvCxnSpPr>
          <p:cNvPr id="2201" name="Google Shape;2201;p117"/>
          <p:cNvCxnSpPr/>
          <p:nvPr/>
        </p:nvCxnSpPr>
        <p:spPr>
          <a:xfrm rot="10800000">
            <a:off x="265275" y="4692375"/>
            <a:ext cx="1223700" cy="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117"/>
          <p:cNvSpPr txBox="1"/>
          <p:nvPr/>
        </p:nvSpPr>
        <p:spPr>
          <a:xfrm>
            <a:off x="265275" y="1612250"/>
            <a:ext cx="12237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s</a:t>
            </a:r>
            <a:r>
              <a:rPr lang="en">
                <a:latin typeface="Helvetica Neue"/>
                <a:ea typeface="Helvetica Neue"/>
                <a:cs typeface="Helvetica Neue"/>
                <a:sym typeface="Helvetica Neue"/>
              </a:rPr>
              <a:t>plunk </a:t>
            </a:r>
            <a:r>
              <a:rPr b="1" lang="en">
                <a:solidFill>
                  <a:srgbClr val="6AA84F"/>
                </a:solidFill>
                <a:latin typeface="Helvetica Neue"/>
                <a:ea typeface="Helvetica Neue"/>
                <a:cs typeface="Helvetica Neue"/>
                <a:sym typeface="Helvetica Neue"/>
              </a:rPr>
              <a:t>&gt;</a:t>
            </a:r>
            <a:r>
              <a:rPr lang="en">
                <a:latin typeface="Helvetica Neue"/>
                <a:ea typeface="Helvetica Neue"/>
                <a:cs typeface="Helvetica Neue"/>
                <a:sym typeface="Helvetica Neue"/>
              </a:rPr>
              <a:t> </a:t>
            </a:r>
            <a:r>
              <a:rPr lang="en">
                <a:latin typeface="Roboto"/>
                <a:ea typeface="Roboto"/>
                <a:cs typeface="Roboto"/>
                <a:sym typeface="Roboto"/>
              </a:rPr>
              <a:t>ES</a:t>
            </a:r>
            <a:endParaRPr>
              <a:latin typeface="Roboto"/>
              <a:ea typeface="Roboto"/>
              <a:cs typeface="Roboto"/>
              <a:sym typeface="Roboto"/>
            </a:endParaRPr>
          </a:p>
        </p:txBody>
      </p:sp>
      <p:sp>
        <p:nvSpPr>
          <p:cNvPr id="2203" name="Google Shape;2203;p117"/>
          <p:cNvSpPr txBox="1"/>
          <p:nvPr/>
        </p:nvSpPr>
        <p:spPr>
          <a:xfrm>
            <a:off x="265275" y="1917075"/>
            <a:ext cx="12237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73763"/>
                </a:solidFill>
                <a:latin typeface="Comfortaa Regular"/>
                <a:ea typeface="Comfortaa Regular"/>
                <a:cs typeface="Comfortaa Regular"/>
                <a:sym typeface="Comfortaa Regular"/>
              </a:rPr>
              <a:t>Log</a:t>
            </a:r>
            <a:r>
              <a:rPr lang="en" sz="1200">
                <a:solidFill>
                  <a:srgbClr val="3D85C6"/>
                </a:solidFill>
                <a:latin typeface="Comfortaa Regular"/>
                <a:ea typeface="Comfortaa Regular"/>
                <a:cs typeface="Comfortaa Regular"/>
                <a:sym typeface="Comfortaa Regular"/>
              </a:rPr>
              <a:t>Rhythm</a:t>
            </a:r>
            <a:endParaRPr sz="1200">
              <a:solidFill>
                <a:srgbClr val="3D85C6"/>
              </a:solidFill>
              <a:latin typeface="Comfortaa Regular"/>
              <a:ea typeface="Comfortaa Regular"/>
              <a:cs typeface="Comfortaa Regular"/>
              <a:sym typeface="Comfortaa Regular"/>
            </a:endParaRPr>
          </a:p>
        </p:txBody>
      </p:sp>
      <p:sp>
        <p:nvSpPr>
          <p:cNvPr id="2204" name="Google Shape;2204;p117"/>
          <p:cNvSpPr txBox="1"/>
          <p:nvPr/>
        </p:nvSpPr>
        <p:spPr>
          <a:xfrm>
            <a:off x="265275" y="2237463"/>
            <a:ext cx="12237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AA84F"/>
                </a:solidFill>
                <a:latin typeface="Montserrat SemiBold"/>
                <a:ea typeface="Montserrat SemiBold"/>
                <a:cs typeface="Montserrat SemiBold"/>
                <a:sym typeface="Montserrat SemiBold"/>
              </a:rPr>
              <a:t>ALIEN VAULT</a:t>
            </a:r>
            <a:endParaRPr sz="1200">
              <a:solidFill>
                <a:srgbClr val="6AA84F"/>
              </a:solidFill>
              <a:latin typeface="Montserrat SemiBold"/>
              <a:ea typeface="Montserrat SemiBold"/>
              <a:cs typeface="Montserrat SemiBold"/>
              <a:sym typeface="Montserrat SemiBold"/>
            </a:endParaRPr>
          </a:p>
        </p:txBody>
      </p:sp>
      <p:sp>
        <p:nvSpPr>
          <p:cNvPr id="2205" name="Google Shape;2205;p117"/>
          <p:cNvSpPr txBox="1"/>
          <p:nvPr/>
        </p:nvSpPr>
        <p:spPr>
          <a:xfrm>
            <a:off x="341750" y="2604525"/>
            <a:ext cx="423000" cy="22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3C78D8"/>
                </a:solidFill>
                <a:latin typeface="Montserrat SemiBold"/>
                <a:ea typeface="Montserrat SemiBold"/>
                <a:cs typeface="Montserrat SemiBold"/>
                <a:sym typeface="Montserrat SemiBold"/>
              </a:rPr>
              <a:t>MICRO</a:t>
            </a:r>
            <a:endParaRPr sz="800">
              <a:solidFill>
                <a:srgbClr val="3C78D8"/>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800">
                <a:solidFill>
                  <a:srgbClr val="3C78D8"/>
                </a:solidFill>
                <a:latin typeface="Montserrat SemiBold"/>
                <a:ea typeface="Montserrat SemiBold"/>
                <a:cs typeface="Montserrat SemiBold"/>
                <a:sym typeface="Montserrat SemiBold"/>
              </a:rPr>
              <a:t>FOCUS</a:t>
            </a:r>
            <a:endParaRPr sz="800">
              <a:solidFill>
                <a:srgbClr val="3C78D8"/>
              </a:solidFill>
              <a:latin typeface="Montserrat SemiBold"/>
              <a:ea typeface="Montserrat SemiBold"/>
              <a:cs typeface="Montserrat SemiBold"/>
              <a:sym typeface="Montserrat SemiBold"/>
            </a:endParaRPr>
          </a:p>
        </p:txBody>
      </p:sp>
      <p:sp>
        <p:nvSpPr>
          <p:cNvPr id="2206" name="Google Shape;2206;p117"/>
          <p:cNvSpPr txBox="1"/>
          <p:nvPr/>
        </p:nvSpPr>
        <p:spPr>
          <a:xfrm>
            <a:off x="666350" y="2542350"/>
            <a:ext cx="899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00"/>
                </a:solidFill>
                <a:latin typeface="Comfortaa"/>
                <a:ea typeface="Comfortaa"/>
                <a:cs typeface="Comfortaa"/>
                <a:sym typeface="Comfortaa"/>
              </a:rPr>
              <a:t>Arc</a:t>
            </a:r>
            <a:r>
              <a:rPr lang="en" sz="1200">
                <a:latin typeface="Comfortaa"/>
                <a:ea typeface="Comfortaa"/>
                <a:cs typeface="Comfortaa"/>
                <a:sym typeface="Comfortaa"/>
              </a:rPr>
              <a:t>Sight</a:t>
            </a:r>
            <a:endParaRPr sz="1200">
              <a:latin typeface="Comfortaa"/>
              <a:ea typeface="Comfortaa"/>
              <a:cs typeface="Comfortaa"/>
              <a:sym typeface="Comfortaa"/>
            </a:endParaRPr>
          </a:p>
        </p:txBody>
      </p:sp>
      <p:sp>
        <p:nvSpPr>
          <p:cNvPr id="2207" name="Google Shape;2207;p117"/>
          <p:cNvSpPr txBox="1"/>
          <p:nvPr/>
        </p:nvSpPr>
        <p:spPr>
          <a:xfrm>
            <a:off x="341750" y="2901750"/>
            <a:ext cx="423000" cy="22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3C78D8"/>
                </a:solidFill>
                <a:latin typeface="Montserrat SemiBold"/>
                <a:ea typeface="Montserrat SemiBold"/>
                <a:cs typeface="Montserrat SemiBold"/>
                <a:sym typeface="Montserrat SemiBold"/>
              </a:rPr>
              <a:t>MICRO</a:t>
            </a:r>
            <a:endParaRPr sz="800">
              <a:solidFill>
                <a:srgbClr val="3C78D8"/>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800">
                <a:solidFill>
                  <a:srgbClr val="3C78D8"/>
                </a:solidFill>
                <a:latin typeface="Montserrat SemiBold"/>
                <a:ea typeface="Montserrat SemiBold"/>
                <a:cs typeface="Montserrat SemiBold"/>
                <a:sym typeface="Montserrat SemiBold"/>
              </a:rPr>
              <a:t>FOCUS</a:t>
            </a:r>
            <a:endParaRPr sz="800">
              <a:solidFill>
                <a:srgbClr val="3C78D8"/>
              </a:solidFill>
              <a:latin typeface="Montserrat SemiBold"/>
              <a:ea typeface="Montserrat SemiBold"/>
              <a:cs typeface="Montserrat SemiBold"/>
              <a:sym typeface="Montserrat SemiBold"/>
            </a:endParaRPr>
          </a:p>
        </p:txBody>
      </p:sp>
      <p:sp>
        <p:nvSpPr>
          <p:cNvPr id="2208" name="Google Shape;2208;p117"/>
          <p:cNvSpPr txBox="1"/>
          <p:nvPr/>
        </p:nvSpPr>
        <p:spPr>
          <a:xfrm>
            <a:off x="666350" y="2847300"/>
            <a:ext cx="899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B5394"/>
                </a:solidFill>
                <a:latin typeface="Comfortaa Regular"/>
                <a:ea typeface="Comfortaa Regular"/>
                <a:cs typeface="Comfortaa Regular"/>
                <a:sym typeface="Comfortaa Regular"/>
              </a:rPr>
              <a:t>Sentinel</a:t>
            </a:r>
            <a:endParaRPr sz="1200">
              <a:solidFill>
                <a:srgbClr val="0B5394"/>
              </a:solidFill>
              <a:latin typeface="Comfortaa Regular"/>
              <a:ea typeface="Comfortaa Regular"/>
              <a:cs typeface="Comfortaa Regular"/>
              <a:sym typeface="Comfortaa Regular"/>
            </a:endParaRPr>
          </a:p>
        </p:txBody>
      </p:sp>
      <p:sp>
        <p:nvSpPr>
          <p:cNvPr id="2209" name="Google Shape;2209;p117"/>
          <p:cNvSpPr txBox="1"/>
          <p:nvPr/>
        </p:nvSpPr>
        <p:spPr>
          <a:xfrm>
            <a:off x="341750" y="3159938"/>
            <a:ext cx="1223700" cy="33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rgbClr val="990000"/>
                </a:solidFill>
                <a:latin typeface="Helvetica Neue"/>
                <a:ea typeface="Helvetica Neue"/>
                <a:cs typeface="Helvetica Neue"/>
                <a:sym typeface="Helvetica Neue"/>
              </a:rPr>
              <a:t>McAfee </a:t>
            </a:r>
            <a:r>
              <a:rPr lang="en">
                <a:latin typeface="Oswald"/>
                <a:ea typeface="Oswald"/>
                <a:cs typeface="Oswald"/>
                <a:sym typeface="Oswald"/>
              </a:rPr>
              <a:t>ESM</a:t>
            </a:r>
            <a:endParaRPr>
              <a:latin typeface="Oswald"/>
              <a:ea typeface="Oswald"/>
              <a:cs typeface="Oswald"/>
              <a:sym typeface="Oswald"/>
            </a:endParaRPr>
          </a:p>
        </p:txBody>
      </p:sp>
      <p:sp>
        <p:nvSpPr>
          <p:cNvPr id="2210" name="Google Shape;2210;p117"/>
          <p:cNvSpPr txBox="1"/>
          <p:nvPr/>
        </p:nvSpPr>
        <p:spPr>
          <a:xfrm>
            <a:off x="341750" y="3464888"/>
            <a:ext cx="1223700" cy="33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0B5394"/>
                </a:solidFill>
                <a:latin typeface="Nunito"/>
                <a:ea typeface="Nunito"/>
                <a:cs typeface="Nunito"/>
                <a:sym typeface="Nunito"/>
              </a:rPr>
              <a:t>Trustwave</a:t>
            </a:r>
            <a:r>
              <a:rPr b="1" lang="en" sz="1200">
                <a:solidFill>
                  <a:srgbClr val="990000"/>
                </a:solidFill>
                <a:latin typeface="Helvetica Neue"/>
                <a:ea typeface="Helvetica Neue"/>
                <a:cs typeface="Helvetica Neue"/>
                <a:sym typeface="Helvetica Neue"/>
              </a:rPr>
              <a:t> </a:t>
            </a:r>
            <a:r>
              <a:rPr lang="en" sz="1200">
                <a:latin typeface="Oswald"/>
                <a:ea typeface="Oswald"/>
                <a:cs typeface="Oswald"/>
                <a:sym typeface="Oswald"/>
              </a:rPr>
              <a:t>SIEM</a:t>
            </a:r>
            <a:endParaRPr sz="1200">
              <a:latin typeface="Oswald"/>
              <a:ea typeface="Oswald"/>
              <a:cs typeface="Oswald"/>
              <a:sym typeface="Oswald"/>
            </a:endParaRPr>
          </a:p>
        </p:txBody>
      </p:sp>
      <p:sp>
        <p:nvSpPr>
          <p:cNvPr id="2211" name="Google Shape;2211;p117"/>
          <p:cNvSpPr txBox="1"/>
          <p:nvPr/>
        </p:nvSpPr>
        <p:spPr>
          <a:xfrm>
            <a:off x="341750" y="3762150"/>
            <a:ext cx="1223700" cy="33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rgbClr val="0B5394"/>
                </a:solidFill>
                <a:latin typeface="Spectral ExtraBold"/>
                <a:ea typeface="Spectral ExtraBold"/>
                <a:cs typeface="Spectral ExtraBold"/>
                <a:sym typeface="Spectral ExtraBold"/>
              </a:rPr>
              <a:t>IBM</a:t>
            </a:r>
            <a:r>
              <a:rPr b="1" lang="en">
                <a:solidFill>
                  <a:srgbClr val="990000"/>
                </a:solidFill>
                <a:latin typeface="Helvetica Neue"/>
                <a:ea typeface="Helvetica Neue"/>
                <a:cs typeface="Helvetica Neue"/>
                <a:sym typeface="Helvetica Neue"/>
              </a:rPr>
              <a:t> </a:t>
            </a:r>
            <a:r>
              <a:rPr b="1" lang="en">
                <a:solidFill>
                  <a:srgbClr val="AFCA54"/>
                </a:solidFill>
                <a:latin typeface="Nunito"/>
                <a:ea typeface="Nunito"/>
                <a:cs typeface="Nunito"/>
                <a:sym typeface="Nunito"/>
              </a:rPr>
              <a:t>Q</a:t>
            </a:r>
            <a:r>
              <a:rPr lang="en" sz="1200">
                <a:solidFill>
                  <a:srgbClr val="7F6000"/>
                </a:solidFill>
                <a:latin typeface="Nunito SemiBold"/>
                <a:ea typeface="Nunito SemiBold"/>
                <a:cs typeface="Nunito SemiBold"/>
                <a:sym typeface="Nunito SemiBold"/>
              </a:rPr>
              <a:t>Radar</a:t>
            </a:r>
            <a:endParaRPr sz="1200">
              <a:solidFill>
                <a:srgbClr val="7F6000"/>
              </a:solidFill>
              <a:latin typeface="Nunito SemiBold"/>
              <a:ea typeface="Nunito SemiBold"/>
              <a:cs typeface="Nunito SemiBold"/>
              <a:sym typeface="Nunito SemiBold"/>
            </a:endParaRPr>
          </a:p>
        </p:txBody>
      </p:sp>
      <p:sp>
        <p:nvSpPr>
          <p:cNvPr id="2212" name="Google Shape;2212;p117"/>
          <p:cNvSpPr txBox="1"/>
          <p:nvPr/>
        </p:nvSpPr>
        <p:spPr>
          <a:xfrm>
            <a:off x="341750" y="4067100"/>
            <a:ext cx="1223700" cy="33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rgbClr val="CC0000"/>
                </a:solidFill>
                <a:latin typeface="Comfortaa Regular"/>
                <a:ea typeface="Comfortaa Regular"/>
                <a:cs typeface="Comfortaa Regular"/>
                <a:sym typeface="Comfortaa Regular"/>
              </a:rPr>
              <a:t>RSA </a:t>
            </a:r>
            <a:r>
              <a:rPr lang="en">
                <a:solidFill>
                  <a:schemeClr val="dk1"/>
                </a:solidFill>
                <a:latin typeface="Oswald"/>
                <a:ea typeface="Oswald"/>
                <a:cs typeface="Oswald"/>
                <a:sym typeface="Oswald"/>
              </a:rPr>
              <a:t>NetWitness</a:t>
            </a:r>
            <a:endParaRPr>
              <a:solidFill>
                <a:srgbClr val="CC0000"/>
              </a:solidFill>
              <a:latin typeface="Comfortaa Regular"/>
              <a:ea typeface="Comfortaa Regular"/>
              <a:cs typeface="Comfortaa Regular"/>
              <a:sym typeface="Comfortaa Regular"/>
            </a:endParaRPr>
          </a:p>
        </p:txBody>
      </p:sp>
      <p:sp>
        <p:nvSpPr>
          <p:cNvPr id="2213" name="Google Shape;2213;p117"/>
          <p:cNvSpPr txBox="1"/>
          <p:nvPr/>
        </p:nvSpPr>
        <p:spPr>
          <a:xfrm>
            <a:off x="341750" y="4364350"/>
            <a:ext cx="1223700" cy="335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200">
                <a:solidFill>
                  <a:srgbClr val="666666"/>
                </a:solidFill>
                <a:latin typeface="Comfortaa Regular"/>
                <a:ea typeface="Comfortaa Regular"/>
                <a:cs typeface="Comfortaa Regular"/>
                <a:sym typeface="Comfortaa Regular"/>
              </a:rPr>
              <a:t>solarwind </a:t>
            </a:r>
            <a:r>
              <a:rPr lang="en" sz="1200">
                <a:solidFill>
                  <a:schemeClr val="dk1"/>
                </a:solidFill>
                <a:latin typeface="Oswald"/>
                <a:ea typeface="Oswald"/>
                <a:cs typeface="Oswald"/>
                <a:sym typeface="Oswald"/>
              </a:rPr>
              <a:t>LEM</a:t>
            </a:r>
            <a:endParaRPr sz="1200">
              <a:solidFill>
                <a:srgbClr val="666666"/>
              </a:solidFill>
              <a:latin typeface="Comfortaa Regular"/>
              <a:ea typeface="Comfortaa Regular"/>
              <a:cs typeface="Comfortaa Regular"/>
              <a:sym typeface="Comfortaa Regular"/>
            </a:endParaRPr>
          </a:p>
        </p:txBody>
      </p:sp>
      <p:sp>
        <p:nvSpPr>
          <p:cNvPr id="2214" name="Google Shape;2214;p117"/>
          <p:cNvSpPr txBox="1"/>
          <p:nvPr/>
        </p:nvSpPr>
        <p:spPr>
          <a:xfrm>
            <a:off x="1489025" y="699925"/>
            <a:ext cx="7118700" cy="6381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073763"/>
                </a:solidFill>
                <a:latin typeface="Montserrat Medium"/>
                <a:ea typeface="Montserrat Medium"/>
                <a:cs typeface="Montserrat Medium"/>
                <a:sym typeface="Montserrat Medium"/>
              </a:rPr>
              <a:t>Top SIEM Vendors</a:t>
            </a:r>
            <a:endParaRPr sz="1800">
              <a:solidFill>
                <a:srgbClr val="073763"/>
              </a:solidFill>
              <a:latin typeface="Montserrat Medium"/>
              <a:ea typeface="Montserrat Medium"/>
              <a:cs typeface="Montserrat Medium"/>
              <a:sym typeface="Montserrat Medium"/>
            </a:endParaRPr>
          </a:p>
          <a:p>
            <a:pPr indent="0" lvl="0" marL="0" rtl="0" algn="ctr">
              <a:spcBef>
                <a:spcPts val="0"/>
              </a:spcBef>
              <a:spcAft>
                <a:spcPts val="0"/>
              </a:spcAft>
              <a:buClr>
                <a:schemeClr val="dk1"/>
              </a:buClr>
              <a:buSzPts val="1100"/>
              <a:buFont typeface="Arial"/>
              <a:buNone/>
            </a:pPr>
            <a:r>
              <a:rPr lang="en">
                <a:solidFill>
                  <a:srgbClr val="073763"/>
                </a:solidFill>
                <a:latin typeface="Roboto Mono"/>
                <a:ea typeface="Roboto Mono"/>
                <a:cs typeface="Roboto Mono"/>
                <a:sym typeface="Roboto Mono"/>
              </a:rPr>
              <a:t>••••</a:t>
            </a:r>
            <a:r>
              <a:rPr lang="en">
                <a:solidFill>
                  <a:srgbClr val="073763"/>
                </a:solidFill>
                <a:latin typeface="Roboto Medium"/>
                <a:ea typeface="Roboto Medium"/>
                <a:cs typeface="Roboto Medium"/>
                <a:sym typeface="Roboto Medium"/>
              </a:rPr>
              <a:t> </a:t>
            </a:r>
            <a:r>
              <a:rPr lang="en">
                <a:latin typeface="Montserrat Medium"/>
                <a:ea typeface="Montserrat Medium"/>
                <a:cs typeface="Montserrat Medium"/>
                <a:sym typeface="Montserrat Medium"/>
              </a:rPr>
              <a:t>Best	</a:t>
            </a:r>
            <a:r>
              <a:rPr lang="en">
                <a:latin typeface="Roboto Mono"/>
                <a:ea typeface="Roboto Mono"/>
                <a:cs typeface="Roboto Mono"/>
                <a:sym typeface="Roboto Mono"/>
              </a:rPr>
              <a:t> </a:t>
            </a:r>
            <a:r>
              <a:rPr lang="en">
                <a:solidFill>
                  <a:srgbClr val="3D85C6"/>
                </a:solidFill>
                <a:latin typeface="Roboto Mono"/>
                <a:ea typeface="Roboto Mono"/>
                <a:cs typeface="Roboto Mono"/>
                <a:sym typeface="Roboto Mono"/>
              </a:rPr>
              <a:t>••• </a:t>
            </a:r>
            <a:r>
              <a:rPr lang="en">
                <a:latin typeface="Montserrat Medium"/>
                <a:ea typeface="Montserrat Medium"/>
                <a:cs typeface="Montserrat Medium"/>
                <a:sym typeface="Montserrat Medium"/>
              </a:rPr>
              <a:t>Very Good 	</a:t>
            </a:r>
            <a:r>
              <a:rPr lang="en">
                <a:solidFill>
                  <a:srgbClr val="9FC5E8"/>
                </a:solidFill>
                <a:latin typeface="Roboto Mono"/>
                <a:ea typeface="Roboto Mono"/>
                <a:cs typeface="Roboto Mono"/>
                <a:sym typeface="Roboto Mono"/>
              </a:rPr>
              <a:t>••</a:t>
            </a:r>
            <a:r>
              <a:rPr lang="en">
                <a:solidFill>
                  <a:srgbClr val="9FC5E8"/>
                </a:solidFill>
                <a:latin typeface="Roboto Medium"/>
                <a:ea typeface="Roboto Medium"/>
                <a:cs typeface="Roboto Medium"/>
                <a:sym typeface="Roboto Medium"/>
              </a:rPr>
              <a:t> </a:t>
            </a:r>
            <a:r>
              <a:rPr lang="en">
                <a:solidFill>
                  <a:schemeClr val="dk1"/>
                </a:solidFill>
                <a:latin typeface="Montserrat Medium"/>
                <a:ea typeface="Montserrat Medium"/>
                <a:cs typeface="Montserrat Medium"/>
                <a:sym typeface="Montserrat Medium"/>
              </a:rPr>
              <a:t>Good	 </a:t>
            </a:r>
            <a:r>
              <a:rPr lang="en">
                <a:solidFill>
                  <a:srgbClr val="9FC5E8"/>
                </a:solidFill>
                <a:latin typeface="Roboto Mono"/>
                <a:ea typeface="Roboto Mono"/>
                <a:cs typeface="Roboto Mono"/>
                <a:sym typeface="Roboto Mono"/>
              </a:rPr>
              <a:t>•</a:t>
            </a:r>
            <a:r>
              <a:rPr lang="en">
                <a:solidFill>
                  <a:srgbClr val="9FC5E8"/>
                </a:solidFill>
                <a:latin typeface="Roboto Medium"/>
                <a:ea typeface="Roboto Medium"/>
                <a:cs typeface="Roboto Medium"/>
                <a:sym typeface="Roboto Medium"/>
              </a:rPr>
              <a:t> </a:t>
            </a:r>
            <a:r>
              <a:rPr lang="en">
                <a:solidFill>
                  <a:schemeClr val="dk1"/>
                </a:solidFill>
                <a:latin typeface="Montserrat Medium"/>
                <a:ea typeface="Montserrat Medium"/>
                <a:cs typeface="Montserrat Medium"/>
                <a:sym typeface="Montserrat Medium"/>
              </a:rPr>
              <a:t>Fair</a:t>
            </a:r>
            <a:endParaRPr>
              <a:latin typeface="Montserrat Medium"/>
              <a:ea typeface="Montserrat Medium"/>
              <a:cs typeface="Montserrat Medium"/>
              <a:sym typeface="Montserrat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sp>
        <p:nvSpPr>
          <p:cNvPr id="2219" name="Google Shape;2219;p118"/>
          <p:cNvSpPr/>
          <p:nvPr/>
        </p:nvSpPr>
        <p:spPr>
          <a:xfrm>
            <a:off x="2265800" y="4523559"/>
            <a:ext cx="1770950" cy="432625"/>
          </a:xfrm>
          <a:prstGeom prst="flowChartMagneticDisk">
            <a:avLst/>
          </a:prstGeom>
          <a:solidFill>
            <a:srgbClr val="3C78D8"/>
          </a:solidFill>
          <a:ln cap="flat" cmpd="sng" w="9525">
            <a:solidFill>
              <a:srgbClr val="000000"/>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Light"/>
              <a:ea typeface="Roboto Light"/>
              <a:cs typeface="Roboto Light"/>
              <a:sym typeface="Roboto Light"/>
            </a:endParaRPr>
          </a:p>
        </p:txBody>
      </p:sp>
      <p:sp>
        <p:nvSpPr>
          <p:cNvPr id="2220" name="Google Shape;2220;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Logs, Events, Analysis and Response</a:t>
            </a:r>
            <a:endParaRPr/>
          </a:p>
        </p:txBody>
      </p:sp>
      <p:sp>
        <p:nvSpPr>
          <p:cNvPr id="2221" name="Google Shape;2221;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Now, we’ll focus on how log data is processed and analyzed as events. </a:t>
            </a:r>
            <a:endParaRPr/>
          </a:p>
        </p:txBody>
      </p:sp>
      <p:sp>
        <p:nvSpPr>
          <p:cNvPr id="2222" name="Google Shape;2222;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3" name="Google Shape;2223;p118"/>
          <p:cNvSpPr/>
          <p:nvPr/>
        </p:nvSpPr>
        <p:spPr>
          <a:xfrm>
            <a:off x="206225" y="2666984"/>
            <a:ext cx="1149900" cy="891300"/>
          </a:xfrm>
          <a:prstGeom prst="bevel">
            <a:avLst>
              <a:gd fmla="val 15955"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SIEMS</a:t>
            </a:r>
            <a:endParaRPr>
              <a:solidFill>
                <a:srgbClr val="FFFFFF"/>
              </a:solidFill>
            </a:endParaRPr>
          </a:p>
        </p:txBody>
      </p:sp>
      <p:sp>
        <p:nvSpPr>
          <p:cNvPr id="2224" name="Google Shape;2224;p118"/>
          <p:cNvSpPr/>
          <p:nvPr/>
        </p:nvSpPr>
        <p:spPr>
          <a:xfrm>
            <a:off x="1407794" y="2756889"/>
            <a:ext cx="1149900" cy="733500"/>
          </a:xfrm>
          <a:prstGeom prst="rightArrow">
            <a:avLst>
              <a:gd fmla="val 50000" name="adj1"/>
              <a:gd fmla="val 50000" name="adj2"/>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Raw Log Data</a:t>
            </a:r>
            <a:endParaRPr sz="1200">
              <a:solidFill>
                <a:srgbClr val="FFFFFF"/>
              </a:solidFill>
              <a:latin typeface="Roboto Light"/>
              <a:ea typeface="Roboto Light"/>
              <a:cs typeface="Roboto Light"/>
              <a:sym typeface="Roboto Light"/>
            </a:endParaRPr>
          </a:p>
        </p:txBody>
      </p:sp>
      <p:sp>
        <p:nvSpPr>
          <p:cNvPr id="2225" name="Google Shape;2225;p118"/>
          <p:cNvSpPr/>
          <p:nvPr/>
        </p:nvSpPr>
        <p:spPr>
          <a:xfrm>
            <a:off x="2609387" y="2851325"/>
            <a:ext cx="1260600" cy="522600"/>
          </a:xfrm>
          <a:prstGeom prst="rect">
            <a:avLst/>
          </a:prstGeom>
          <a:solidFill>
            <a:srgbClr val="7F6000"/>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Normalize Log Data</a:t>
            </a:r>
            <a:endParaRPr sz="1200">
              <a:solidFill>
                <a:srgbClr val="FFFFFF"/>
              </a:solidFill>
              <a:latin typeface="Roboto Light"/>
              <a:ea typeface="Roboto Light"/>
              <a:cs typeface="Roboto Light"/>
              <a:sym typeface="Roboto Light"/>
            </a:endParaRPr>
          </a:p>
        </p:txBody>
      </p:sp>
      <p:sp>
        <p:nvSpPr>
          <p:cNvPr id="2226" name="Google Shape;2226;p118"/>
          <p:cNvSpPr/>
          <p:nvPr/>
        </p:nvSpPr>
        <p:spPr>
          <a:xfrm>
            <a:off x="3921666" y="2756889"/>
            <a:ext cx="1149900" cy="733500"/>
          </a:xfrm>
          <a:prstGeom prst="rightArrow">
            <a:avLst>
              <a:gd fmla="val 50000" name="adj1"/>
              <a:gd fmla="val 50000" name="adj2"/>
            </a:avLst>
          </a:prstGeom>
          <a:solidFill>
            <a:srgbClr val="BF9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Events</a:t>
            </a:r>
            <a:endParaRPr sz="1200">
              <a:solidFill>
                <a:srgbClr val="FFFFFF"/>
              </a:solidFill>
              <a:latin typeface="Roboto Light"/>
              <a:ea typeface="Roboto Light"/>
              <a:cs typeface="Roboto Light"/>
              <a:sym typeface="Roboto Light"/>
            </a:endParaRPr>
          </a:p>
        </p:txBody>
      </p:sp>
      <p:sp>
        <p:nvSpPr>
          <p:cNvPr id="2227" name="Google Shape;2227;p118"/>
          <p:cNvSpPr/>
          <p:nvPr/>
        </p:nvSpPr>
        <p:spPr>
          <a:xfrm>
            <a:off x="5114400" y="2629550"/>
            <a:ext cx="1226100" cy="490500"/>
          </a:xfrm>
          <a:prstGeom prst="rect">
            <a:avLst/>
          </a:prstGeom>
          <a:solidFill>
            <a:srgbClr val="134F5C"/>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Rule-based </a:t>
            </a:r>
            <a:r>
              <a:rPr lang="en" sz="1200">
                <a:solidFill>
                  <a:srgbClr val="FFFFFF"/>
                </a:solidFill>
                <a:latin typeface="Roboto Light"/>
                <a:ea typeface="Roboto Light"/>
                <a:cs typeface="Roboto Light"/>
                <a:sym typeface="Roboto Light"/>
              </a:rPr>
              <a:t>Correlation</a:t>
            </a:r>
            <a:endParaRPr sz="1200">
              <a:solidFill>
                <a:srgbClr val="FFFFFF"/>
              </a:solidFill>
              <a:latin typeface="Roboto Light"/>
              <a:ea typeface="Roboto Light"/>
              <a:cs typeface="Roboto Light"/>
              <a:sym typeface="Roboto Light"/>
            </a:endParaRPr>
          </a:p>
        </p:txBody>
      </p:sp>
      <p:sp>
        <p:nvSpPr>
          <p:cNvPr id="2228" name="Google Shape;2228;p118"/>
          <p:cNvSpPr/>
          <p:nvPr/>
        </p:nvSpPr>
        <p:spPr>
          <a:xfrm>
            <a:off x="5114400" y="3105193"/>
            <a:ext cx="1226100" cy="490500"/>
          </a:xfrm>
          <a:prstGeom prst="rect">
            <a:avLst/>
          </a:prstGeom>
          <a:solidFill>
            <a:srgbClr val="0C343D"/>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Statistical Correlation</a:t>
            </a:r>
            <a:endParaRPr sz="1200">
              <a:solidFill>
                <a:srgbClr val="FFFFFF"/>
              </a:solidFill>
              <a:latin typeface="Roboto Light"/>
              <a:ea typeface="Roboto Light"/>
              <a:cs typeface="Roboto Light"/>
              <a:sym typeface="Roboto Light"/>
            </a:endParaRPr>
          </a:p>
        </p:txBody>
      </p:sp>
      <p:sp>
        <p:nvSpPr>
          <p:cNvPr id="2229" name="Google Shape;2229;p118"/>
          <p:cNvSpPr/>
          <p:nvPr/>
        </p:nvSpPr>
        <p:spPr>
          <a:xfrm>
            <a:off x="6383324" y="2745875"/>
            <a:ext cx="1081500" cy="733500"/>
          </a:xfrm>
          <a:prstGeom prst="rightArrow">
            <a:avLst>
              <a:gd fmla="val 50000" name="adj1"/>
              <a:gd fmla="val 50000" name="adj2"/>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Actions</a:t>
            </a:r>
            <a:endParaRPr sz="1200">
              <a:solidFill>
                <a:srgbClr val="FFFFFF"/>
              </a:solidFill>
              <a:latin typeface="Roboto Light"/>
              <a:ea typeface="Roboto Light"/>
              <a:cs typeface="Roboto Light"/>
              <a:sym typeface="Roboto Light"/>
            </a:endParaRPr>
          </a:p>
        </p:txBody>
      </p:sp>
      <p:sp>
        <p:nvSpPr>
          <p:cNvPr id="2230" name="Google Shape;2230;p118"/>
          <p:cNvSpPr/>
          <p:nvPr/>
        </p:nvSpPr>
        <p:spPr>
          <a:xfrm>
            <a:off x="7507650" y="2666984"/>
            <a:ext cx="1149900" cy="891300"/>
          </a:xfrm>
          <a:prstGeom prst="bevel">
            <a:avLst>
              <a:gd fmla="val 9003" name="adj"/>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Emails Alerts</a:t>
            </a:r>
            <a:endParaRPr sz="1200">
              <a:solidFill>
                <a:srgbClr val="FFFFFF"/>
              </a:solidFill>
              <a:latin typeface="Roboto Light"/>
              <a:ea typeface="Roboto Light"/>
              <a:cs typeface="Roboto Light"/>
              <a:sym typeface="Roboto Light"/>
            </a:endParaRPr>
          </a:p>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Reports Dashboards</a:t>
            </a:r>
            <a:endParaRPr sz="1200">
              <a:solidFill>
                <a:srgbClr val="FFFFFF"/>
              </a:solidFill>
              <a:latin typeface="Roboto Light"/>
              <a:ea typeface="Roboto Light"/>
              <a:cs typeface="Roboto Light"/>
              <a:sym typeface="Roboto Light"/>
            </a:endParaRPr>
          </a:p>
        </p:txBody>
      </p:sp>
      <p:sp>
        <p:nvSpPr>
          <p:cNvPr id="2231" name="Google Shape;2231;p118"/>
          <p:cNvSpPr/>
          <p:nvPr/>
        </p:nvSpPr>
        <p:spPr>
          <a:xfrm>
            <a:off x="1207150" y="1943650"/>
            <a:ext cx="1260600" cy="364800"/>
          </a:xfrm>
          <a:prstGeom prst="flowChartMagneticDisk">
            <a:avLst/>
          </a:prstGeom>
          <a:solidFill>
            <a:srgbClr val="351C75"/>
          </a:solidFill>
          <a:ln cap="flat" cmpd="sng" w="9525">
            <a:solidFill>
              <a:srgbClr val="000000"/>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System</a:t>
            </a:r>
            <a:r>
              <a:rPr lang="en" sz="1200">
                <a:solidFill>
                  <a:srgbClr val="FFFFFF"/>
                </a:solidFill>
                <a:latin typeface="Roboto Light"/>
                <a:ea typeface="Roboto Light"/>
                <a:cs typeface="Roboto Light"/>
                <a:sym typeface="Roboto Light"/>
              </a:rPr>
              <a:t> Logs</a:t>
            </a:r>
            <a:endParaRPr sz="1200">
              <a:solidFill>
                <a:srgbClr val="FFFFFF"/>
              </a:solidFill>
              <a:latin typeface="Roboto Light"/>
              <a:ea typeface="Roboto Light"/>
              <a:cs typeface="Roboto Light"/>
              <a:sym typeface="Roboto Light"/>
            </a:endParaRPr>
          </a:p>
        </p:txBody>
      </p:sp>
      <p:sp>
        <p:nvSpPr>
          <p:cNvPr id="2232" name="Google Shape;2232;p118"/>
          <p:cNvSpPr/>
          <p:nvPr/>
        </p:nvSpPr>
        <p:spPr>
          <a:xfrm>
            <a:off x="1207150" y="1704775"/>
            <a:ext cx="1260600" cy="364800"/>
          </a:xfrm>
          <a:prstGeom prst="flowChartMagneticDisk">
            <a:avLst/>
          </a:prstGeom>
          <a:solidFill>
            <a:srgbClr val="674EA7"/>
          </a:solidFill>
          <a:ln cap="flat" cmpd="sng" w="9525">
            <a:solidFill>
              <a:srgbClr val="000000"/>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Server Logs</a:t>
            </a:r>
            <a:endParaRPr sz="1200">
              <a:solidFill>
                <a:srgbClr val="FFFFFF"/>
              </a:solidFill>
              <a:latin typeface="Roboto Light"/>
              <a:ea typeface="Roboto Light"/>
              <a:cs typeface="Roboto Light"/>
              <a:sym typeface="Roboto Light"/>
            </a:endParaRPr>
          </a:p>
        </p:txBody>
      </p:sp>
      <p:sp>
        <p:nvSpPr>
          <p:cNvPr id="2233" name="Google Shape;2233;p118"/>
          <p:cNvSpPr/>
          <p:nvPr/>
        </p:nvSpPr>
        <p:spPr>
          <a:xfrm rot="5400000">
            <a:off x="1725975" y="2355188"/>
            <a:ext cx="222900" cy="2268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18"/>
          <p:cNvSpPr/>
          <p:nvPr/>
        </p:nvSpPr>
        <p:spPr>
          <a:xfrm rot="5400000">
            <a:off x="1725975" y="2499138"/>
            <a:ext cx="222900" cy="226800"/>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18"/>
          <p:cNvSpPr/>
          <p:nvPr/>
        </p:nvSpPr>
        <p:spPr>
          <a:xfrm rot="5400000">
            <a:off x="1725975" y="2640963"/>
            <a:ext cx="222900" cy="226800"/>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18"/>
          <p:cNvSpPr/>
          <p:nvPr/>
        </p:nvSpPr>
        <p:spPr>
          <a:xfrm rot="3080412">
            <a:off x="1926720" y="3499360"/>
            <a:ext cx="222829" cy="226671"/>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18"/>
          <p:cNvSpPr/>
          <p:nvPr/>
        </p:nvSpPr>
        <p:spPr>
          <a:xfrm rot="3080412">
            <a:off x="2052894" y="3638597"/>
            <a:ext cx="222829" cy="226671"/>
          </a:xfrm>
          <a:prstGeom prst="chevron">
            <a:avLst>
              <a:gd fmla="val 50000" name="adj"/>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18"/>
          <p:cNvSpPr/>
          <p:nvPr/>
        </p:nvSpPr>
        <p:spPr>
          <a:xfrm rot="3080412">
            <a:off x="2148990" y="3770675"/>
            <a:ext cx="222829" cy="226671"/>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18"/>
          <p:cNvSpPr/>
          <p:nvPr/>
        </p:nvSpPr>
        <p:spPr>
          <a:xfrm rot="7929565">
            <a:off x="4201512" y="3524609"/>
            <a:ext cx="222588" cy="226624"/>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18"/>
          <p:cNvSpPr/>
          <p:nvPr/>
        </p:nvSpPr>
        <p:spPr>
          <a:xfrm rot="7929565">
            <a:off x="4084165" y="3671362"/>
            <a:ext cx="222588" cy="226624"/>
          </a:xfrm>
          <a:prstGeom prst="chevron">
            <a:avLst>
              <a:gd fmla="val 50000"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18"/>
          <p:cNvSpPr/>
          <p:nvPr/>
        </p:nvSpPr>
        <p:spPr>
          <a:xfrm rot="7929565">
            <a:off x="3969091" y="3787281"/>
            <a:ext cx="222588" cy="226624"/>
          </a:xfrm>
          <a:prstGeom prst="chevron">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18"/>
          <p:cNvSpPr/>
          <p:nvPr/>
        </p:nvSpPr>
        <p:spPr>
          <a:xfrm>
            <a:off x="2265800" y="4288222"/>
            <a:ext cx="1770950" cy="432625"/>
          </a:xfrm>
          <a:prstGeom prst="flowChartMagneticDisk">
            <a:avLst/>
          </a:prstGeom>
          <a:solidFill>
            <a:srgbClr val="1155CC"/>
          </a:solidFill>
          <a:ln cap="flat" cmpd="sng" w="9525">
            <a:solidFill>
              <a:srgbClr val="000000"/>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Light"/>
              <a:ea typeface="Roboto Light"/>
              <a:cs typeface="Roboto Light"/>
              <a:sym typeface="Roboto Light"/>
            </a:endParaRPr>
          </a:p>
        </p:txBody>
      </p:sp>
      <p:pic>
        <p:nvPicPr>
          <p:cNvPr id="2243" name="Google Shape;2243;p118"/>
          <p:cNvPicPr preferRelativeResize="0"/>
          <p:nvPr/>
        </p:nvPicPr>
        <p:blipFill>
          <a:blip r:embed="rId3">
            <a:alphaModFix/>
          </a:blip>
          <a:stretch>
            <a:fillRect/>
          </a:stretch>
        </p:blipFill>
        <p:spPr>
          <a:xfrm>
            <a:off x="5279985" y="1604112"/>
            <a:ext cx="894927" cy="1043876"/>
          </a:xfrm>
          <a:prstGeom prst="rect">
            <a:avLst/>
          </a:prstGeom>
          <a:noFill/>
          <a:ln>
            <a:noFill/>
          </a:ln>
        </p:spPr>
      </p:pic>
      <p:sp>
        <p:nvSpPr>
          <p:cNvPr id="2244" name="Google Shape;2244;p118"/>
          <p:cNvSpPr/>
          <p:nvPr/>
        </p:nvSpPr>
        <p:spPr>
          <a:xfrm>
            <a:off x="2265800" y="4013459"/>
            <a:ext cx="1770950" cy="432625"/>
          </a:xfrm>
          <a:prstGeom prst="flowChartMagneticDisk">
            <a:avLst/>
          </a:prstGeom>
          <a:solidFill>
            <a:srgbClr val="1C4587"/>
          </a:solidFill>
          <a:ln cap="flat" cmpd="sng" w="9525">
            <a:solidFill>
              <a:srgbClr val="000000"/>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Light"/>
                <a:ea typeface="Roboto Light"/>
                <a:cs typeface="Roboto Light"/>
                <a:sym typeface="Roboto Light"/>
              </a:rPr>
              <a:t>Long-Term Storage</a:t>
            </a:r>
            <a:endParaRPr sz="1200">
              <a:solidFill>
                <a:srgbClr val="FFFFFF"/>
              </a:solidFill>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8" name="Shape 2248"/>
        <p:cNvGrpSpPr/>
        <p:nvPr/>
      </p:nvGrpSpPr>
      <p:grpSpPr>
        <a:xfrm>
          <a:off x="0" y="0"/>
          <a:ext cx="0" cy="0"/>
          <a:chOff x="0" y="0"/>
          <a:chExt cx="0" cy="0"/>
        </a:xfrm>
      </p:grpSpPr>
      <p:sp>
        <p:nvSpPr>
          <p:cNvPr id="2249" name="Google Shape;2249;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do SIEMs Parse, Identify, and Assist in Event Analysis</a:t>
            </a:r>
            <a:endParaRPr/>
          </a:p>
        </p:txBody>
      </p:sp>
      <p:sp>
        <p:nvSpPr>
          <p:cNvPr id="2250" name="Google Shape;2250;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Collecting Raw Log Data</a:t>
            </a:r>
            <a:endParaRPr b="1"/>
          </a:p>
        </p:txBody>
      </p:sp>
      <p:sp>
        <p:nvSpPr>
          <p:cNvPr id="2251" name="Google Shape;225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2" name="Google Shape;2252;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3" name="Google Shape;2253;p119"/>
          <p:cNvSpPr txBox="1"/>
          <p:nvPr>
            <p:ph idx="3" type="body"/>
          </p:nvPr>
        </p:nvSpPr>
        <p:spPr>
          <a:xfrm>
            <a:off x="175" y="1284250"/>
            <a:ext cx="9144000" cy="11043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SzPts val="1800"/>
              <a:buChar char="●"/>
            </a:pPr>
            <a:r>
              <a:rPr lang="en" sz="1800"/>
              <a:t>Raw log data is collected in real-time from various sources.</a:t>
            </a:r>
            <a:endParaRPr sz="1800"/>
          </a:p>
          <a:p>
            <a:pPr indent="0" lvl="0" marL="0" rtl="0" algn="l">
              <a:spcBef>
                <a:spcPts val="800"/>
              </a:spcBef>
              <a:spcAft>
                <a:spcPts val="0"/>
              </a:spcAft>
              <a:buNone/>
            </a:pPr>
            <a:r>
              <a:t/>
            </a:r>
            <a:endParaRPr/>
          </a:p>
          <a:p>
            <a:pPr indent="-342900" lvl="0" marL="457200" rtl="0" algn="l">
              <a:spcBef>
                <a:spcPts val="800"/>
              </a:spcBef>
              <a:spcAft>
                <a:spcPts val="0"/>
              </a:spcAft>
              <a:buClr>
                <a:schemeClr val="dk1"/>
              </a:buClr>
              <a:buSzPts val="1800"/>
              <a:buChar char="●"/>
            </a:pPr>
            <a:r>
              <a:rPr lang="en" sz="1800">
                <a:solidFill>
                  <a:schemeClr val="dk1"/>
                </a:solidFill>
              </a:rPr>
              <a:t>Below is </a:t>
            </a:r>
            <a:r>
              <a:rPr lang="en" sz="1800">
                <a:solidFill>
                  <a:schemeClr val="dk1"/>
                </a:solidFill>
              </a:rPr>
              <a:t>an example of TCP, SSL, and FTP events from a network log. </a:t>
            </a:r>
            <a:endParaRPr sz="1800">
              <a:solidFill>
                <a:schemeClr val="dk1"/>
              </a:solidFill>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sz="1200"/>
          </a:p>
        </p:txBody>
      </p:sp>
      <p:pic>
        <p:nvPicPr>
          <p:cNvPr id="2254" name="Google Shape;2254;p119"/>
          <p:cNvPicPr preferRelativeResize="0"/>
          <p:nvPr/>
        </p:nvPicPr>
        <p:blipFill>
          <a:blip r:embed="rId3">
            <a:alphaModFix/>
          </a:blip>
          <a:stretch>
            <a:fillRect/>
          </a:stretch>
        </p:blipFill>
        <p:spPr>
          <a:xfrm>
            <a:off x="175" y="2749391"/>
            <a:ext cx="9143999" cy="1930893"/>
          </a:xfrm>
          <a:prstGeom prst="rect">
            <a:avLst/>
          </a:prstGeom>
          <a:noFill/>
          <a:ln cap="flat" cmpd="sng" w="19050">
            <a:solidFill>
              <a:srgbClr val="274E13"/>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8" name="Shape 2258"/>
        <p:cNvGrpSpPr/>
        <p:nvPr/>
      </p:nvGrpSpPr>
      <p:grpSpPr>
        <a:xfrm>
          <a:off x="0" y="0"/>
          <a:ext cx="0" cy="0"/>
          <a:chOff x="0" y="0"/>
          <a:chExt cx="0" cy="0"/>
        </a:xfrm>
      </p:grpSpPr>
      <p:sp>
        <p:nvSpPr>
          <p:cNvPr id="2259" name="Google Shape;2259;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do SIEMs Parse, Identify, and Assist in Event Analysis</a:t>
            </a:r>
            <a:endParaRPr/>
          </a:p>
        </p:txBody>
      </p:sp>
      <p:sp>
        <p:nvSpPr>
          <p:cNvPr id="2260" name="Google Shape;2260;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Normalize</a:t>
            </a:r>
            <a:r>
              <a:rPr b="1" lang="en"/>
              <a:t> Raw Log Data</a:t>
            </a:r>
            <a:endParaRPr b="1"/>
          </a:p>
        </p:txBody>
      </p:sp>
      <p:sp>
        <p:nvSpPr>
          <p:cNvPr id="2261" name="Google Shape;2261;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2" name="Google Shape;2262;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3" name="Google Shape;2263;p120"/>
          <p:cNvSpPr txBox="1"/>
          <p:nvPr>
            <p:ph idx="3" type="body"/>
          </p:nvPr>
        </p:nvSpPr>
        <p:spPr>
          <a:xfrm>
            <a:off x="175" y="1284250"/>
            <a:ext cx="9144000" cy="973200"/>
          </a:xfrm>
          <a:prstGeom prst="rect">
            <a:avLst/>
          </a:prstGeom>
        </p:spPr>
        <p:txBody>
          <a:bodyPr anchorCtr="0" anchor="t" bIns="914400" lIns="457200" spcFirstLastPara="1" rIns="457200" wrap="square" tIns="0">
            <a:noAutofit/>
          </a:bodyPr>
          <a:lstStyle/>
          <a:p>
            <a:pPr indent="-330200" lvl="0" marL="457200" rtl="0" algn="l">
              <a:lnSpc>
                <a:spcPct val="114000"/>
              </a:lnSpc>
              <a:spcBef>
                <a:spcPts val="0"/>
              </a:spcBef>
              <a:spcAft>
                <a:spcPts val="0"/>
              </a:spcAft>
              <a:buSzPts val="1600"/>
              <a:buChar char="●"/>
            </a:pPr>
            <a:r>
              <a:rPr lang="en" sz="1600"/>
              <a:t>The raw log data is mapped to various elements, such as source and destination IP in order to produce a </a:t>
            </a:r>
            <a:r>
              <a:rPr i="1" lang="en" sz="1600"/>
              <a:t>common format </a:t>
            </a:r>
            <a:r>
              <a:rPr lang="en" sz="1600"/>
              <a:t>or </a:t>
            </a:r>
            <a:r>
              <a:rPr i="1" lang="en" sz="1600"/>
              <a:t>metadata </a:t>
            </a:r>
            <a:r>
              <a:rPr lang="en" sz="1600"/>
              <a:t>for event types. </a:t>
            </a:r>
            <a:endParaRPr sz="1600"/>
          </a:p>
          <a:p>
            <a:pPr indent="-330200" lvl="0" marL="457200" rtl="0" algn="l">
              <a:lnSpc>
                <a:spcPct val="114000"/>
              </a:lnSpc>
              <a:spcBef>
                <a:spcPts val="700"/>
              </a:spcBef>
              <a:spcAft>
                <a:spcPts val="0"/>
              </a:spcAft>
              <a:buSzPts val="1600"/>
              <a:buChar char="●"/>
            </a:pPr>
            <a:r>
              <a:rPr lang="en" sz="1600"/>
              <a:t>The data is </a:t>
            </a:r>
            <a:r>
              <a:rPr b="1" lang="en" sz="1600"/>
              <a:t>indexed. </a:t>
            </a:r>
            <a:r>
              <a:rPr lang="en" sz="1600"/>
              <a:t>Extended term storage is provided for both raw and event data. </a:t>
            </a:r>
            <a:endParaRPr sz="1600"/>
          </a:p>
          <a:p>
            <a:pPr indent="0" lvl="0" marL="457200" rtl="0" algn="l">
              <a:spcBef>
                <a:spcPts val="7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sz="1200"/>
          </a:p>
        </p:txBody>
      </p:sp>
      <p:pic>
        <p:nvPicPr>
          <p:cNvPr id="2264" name="Google Shape;2264;p120"/>
          <p:cNvPicPr preferRelativeResize="0"/>
          <p:nvPr/>
        </p:nvPicPr>
        <p:blipFill>
          <a:blip r:embed="rId3">
            <a:alphaModFix/>
          </a:blip>
          <a:stretch>
            <a:fillRect/>
          </a:stretch>
        </p:blipFill>
        <p:spPr>
          <a:xfrm>
            <a:off x="3833871" y="2389050"/>
            <a:ext cx="5075400" cy="2342500"/>
          </a:xfrm>
          <a:prstGeom prst="rect">
            <a:avLst/>
          </a:prstGeom>
          <a:noFill/>
          <a:ln>
            <a:noFill/>
          </a:ln>
        </p:spPr>
      </p:pic>
      <p:sp>
        <p:nvSpPr>
          <p:cNvPr id="2265" name="Google Shape;2265;p120"/>
          <p:cNvSpPr txBox="1"/>
          <p:nvPr/>
        </p:nvSpPr>
        <p:spPr>
          <a:xfrm>
            <a:off x="386500" y="2389050"/>
            <a:ext cx="3447300" cy="2590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Roboto"/>
              <a:buChar char="●"/>
            </a:pPr>
            <a:r>
              <a:rPr b="1" lang="en" sz="1600">
                <a:solidFill>
                  <a:schemeClr val="dk1"/>
                </a:solidFill>
                <a:latin typeface="Roboto"/>
                <a:ea typeface="Roboto"/>
                <a:cs typeface="Roboto"/>
                <a:sym typeface="Roboto"/>
              </a:rPr>
              <a:t>Right</a:t>
            </a:r>
            <a:r>
              <a:rPr b="1" lang="en" sz="1600">
                <a:solidFill>
                  <a:schemeClr val="dk1"/>
                </a:solidFill>
                <a:latin typeface="Roboto"/>
                <a:ea typeface="Roboto"/>
                <a:cs typeface="Roboto"/>
                <a:sym typeface="Roboto"/>
              </a:rPr>
              <a:t>: </a:t>
            </a:r>
            <a:r>
              <a:rPr lang="en" sz="1600">
                <a:solidFill>
                  <a:schemeClr val="dk1"/>
                </a:solidFill>
                <a:latin typeface="Roboto"/>
                <a:ea typeface="Roboto"/>
                <a:cs typeface="Roboto"/>
                <a:sym typeface="Roboto"/>
              </a:rPr>
              <a:t>For example, in this event, the </a:t>
            </a:r>
            <a:r>
              <a:rPr i="1" lang="en" sz="1600">
                <a:solidFill>
                  <a:schemeClr val="dk1"/>
                </a:solidFill>
                <a:latin typeface="Roboto"/>
                <a:ea typeface="Roboto"/>
                <a:cs typeface="Roboto"/>
                <a:sym typeface="Roboto"/>
              </a:rPr>
              <a:t>destination ip</a:t>
            </a:r>
            <a:r>
              <a:rPr lang="en" sz="1600">
                <a:solidFill>
                  <a:schemeClr val="dk1"/>
                </a:solidFill>
                <a:latin typeface="Roboto"/>
                <a:ea typeface="Roboto"/>
                <a:cs typeface="Roboto"/>
                <a:sym typeface="Roboto"/>
              </a:rPr>
              <a:t> and </a:t>
            </a:r>
            <a:r>
              <a:rPr i="1" lang="en" sz="1600">
                <a:solidFill>
                  <a:schemeClr val="dk1"/>
                </a:solidFill>
                <a:latin typeface="Roboto"/>
                <a:ea typeface="Roboto"/>
                <a:cs typeface="Roboto"/>
                <a:sym typeface="Roboto"/>
              </a:rPr>
              <a:t>destination port</a:t>
            </a:r>
            <a:r>
              <a:rPr lang="en" sz="1600">
                <a:solidFill>
                  <a:schemeClr val="dk1"/>
                </a:solidFill>
                <a:latin typeface="Roboto"/>
                <a:ea typeface="Roboto"/>
                <a:cs typeface="Roboto"/>
                <a:sym typeface="Roboto"/>
              </a:rPr>
              <a:t> have been parsed, identified and labeled.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9" name="Shape 2269"/>
        <p:cNvGrpSpPr/>
        <p:nvPr/>
      </p:nvGrpSpPr>
      <p:grpSpPr>
        <a:xfrm>
          <a:off x="0" y="0"/>
          <a:ext cx="0" cy="0"/>
          <a:chOff x="0" y="0"/>
          <a:chExt cx="0" cy="0"/>
        </a:xfrm>
      </p:grpSpPr>
      <p:sp>
        <p:nvSpPr>
          <p:cNvPr id="2270" name="Google Shape;2270;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do SIEMs Parse, Identify, and Assist in Event Analysis</a:t>
            </a:r>
            <a:endParaRPr/>
          </a:p>
        </p:txBody>
      </p:sp>
      <p:sp>
        <p:nvSpPr>
          <p:cNvPr id="2271" name="Google Shape;2271;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Correlate</a:t>
            </a:r>
            <a:r>
              <a:rPr b="1" lang="en"/>
              <a:t> Event and State Data</a:t>
            </a:r>
            <a:endParaRPr b="1"/>
          </a:p>
        </p:txBody>
      </p:sp>
      <p:sp>
        <p:nvSpPr>
          <p:cNvPr id="2272" name="Google Shape;2272;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3" name="Google Shape;2273;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4" name="Google Shape;2274;p121"/>
          <p:cNvSpPr txBox="1"/>
          <p:nvPr>
            <p:ph idx="3" type="body"/>
          </p:nvPr>
        </p:nvSpPr>
        <p:spPr>
          <a:xfrm>
            <a:off x="175" y="1284250"/>
            <a:ext cx="9144000" cy="3382800"/>
          </a:xfrm>
          <a:prstGeom prst="rect">
            <a:avLst/>
          </a:prstGeom>
        </p:spPr>
        <p:txBody>
          <a:bodyPr anchorCtr="0" anchor="t" bIns="914400" lIns="457200" spcFirstLastPara="1" rIns="457200" wrap="square" tIns="0">
            <a:noAutofit/>
          </a:bodyPr>
          <a:lstStyle/>
          <a:p>
            <a:pPr indent="-330200" lvl="0" marL="457200" rtl="0" algn="l">
              <a:spcBef>
                <a:spcPts val="0"/>
              </a:spcBef>
              <a:spcAft>
                <a:spcPts val="0"/>
              </a:spcAft>
              <a:buSzPts val="1600"/>
              <a:buChar char="●"/>
            </a:pPr>
            <a:r>
              <a:rPr lang="en" sz="1600"/>
              <a:t>Correlation is the driver for analysis and the actions. </a:t>
            </a:r>
            <a:endParaRPr sz="1600"/>
          </a:p>
          <a:p>
            <a:pPr indent="-330200" lvl="0" marL="457200" rtl="0" algn="l">
              <a:spcBef>
                <a:spcPts val="1400"/>
              </a:spcBef>
              <a:spcAft>
                <a:spcPts val="0"/>
              </a:spcAft>
              <a:buSzPts val="1600"/>
              <a:buChar char="●"/>
            </a:pPr>
            <a:r>
              <a:rPr lang="en" sz="1600"/>
              <a:t>SIEMs capture </a:t>
            </a:r>
            <a:r>
              <a:rPr i="1" lang="en" sz="1600"/>
              <a:t>state data </a:t>
            </a:r>
            <a:r>
              <a:rPr lang="en" sz="1600"/>
              <a:t>which differentiates SIEMs from log management systems.</a:t>
            </a:r>
            <a:endParaRPr sz="1600"/>
          </a:p>
          <a:p>
            <a:pPr indent="-330200" lvl="0" marL="914400" rtl="0" algn="l">
              <a:spcBef>
                <a:spcPts val="1400"/>
              </a:spcBef>
              <a:spcAft>
                <a:spcPts val="0"/>
              </a:spcAft>
              <a:buSzPts val="1600"/>
              <a:buChar char="●"/>
            </a:pPr>
            <a:r>
              <a:rPr lang="en" sz="1600"/>
              <a:t>State data is information regarding the </a:t>
            </a:r>
            <a:r>
              <a:rPr i="1" lang="en" sz="1600"/>
              <a:t>full state </a:t>
            </a:r>
            <a:r>
              <a:rPr lang="en" sz="1600"/>
              <a:t>of a system: configurations, current applications, active users, processes, registry settings and vulnerabilities. </a:t>
            </a:r>
            <a:endParaRPr sz="1600"/>
          </a:p>
          <a:p>
            <a:pPr indent="-330200" lvl="0" marL="914400" rtl="0" algn="l">
              <a:spcBef>
                <a:spcPts val="1400"/>
              </a:spcBef>
              <a:spcAft>
                <a:spcPts val="0"/>
              </a:spcAft>
              <a:buSzPts val="1600"/>
              <a:buChar char="●"/>
            </a:pPr>
            <a:r>
              <a:rPr lang="en" sz="1600"/>
              <a:t>Understanding the full state of the system is the foundation for all security-related decisions. </a:t>
            </a:r>
            <a:endParaRPr sz="1600"/>
          </a:p>
          <a:p>
            <a:pPr indent="-330200" lvl="0" marL="457200" rtl="0" algn="l">
              <a:spcBef>
                <a:spcPts val="1400"/>
              </a:spcBef>
              <a:spcAft>
                <a:spcPts val="0"/>
              </a:spcAft>
              <a:buSzPts val="1600"/>
              <a:buChar char="●"/>
            </a:pPr>
            <a:r>
              <a:rPr lang="en" sz="1600"/>
              <a:t>Event correlation is the process of finding relationships between seemingly unrelated events in data.</a:t>
            </a:r>
            <a:endParaRPr sz="1600"/>
          </a:p>
          <a:p>
            <a:pPr indent="-330200" lvl="0" marL="457200" rtl="0" algn="l">
              <a:spcBef>
                <a:spcPts val="1400"/>
              </a:spcBef>
              <a:spcAft>
                <a:spcPts val="0"/>
              </a:spcAft>
              <a:buSzPts val="1600"/>
              <a:buChar char="●"/>
            </a:pPr>
            <a:r>
              <a:rPr lang="en" sz="1600"/>
              <a:t>We can use </a:t>
            </a:r>
            <a:r>
              <a:rPr b="1" lang="en" sz="1600"/>
              <a:t>rules</a:t>
            </a:r>
            <a:r>
              <a:rPr lang="en" sz="1600"/>
              <a:t> and </a:t>
            </a:r>
            <a:r>
              <a:rPr b="1" lang="en" sz="1600"/>
              <a:t>statistical</a:t>
            </a:r>
            <a:r>
              <a:rPr lang="en" sz="1600"/>
              <a:t> </a:t>
            </a:r>
            <a:r>
              <a:rPr b="1" lang="en" sz="1600"/>
              <a:t>analysis</a:t>
            </a:r>
            <a:r>
              <a:rPr lang="en" sz="1600"/>
              <a:t> to correlate data. </a:t>
            </a:r>
            <a:endParaRPr sz="1600"/>
          </a:p>
          <a:p>
            <a:pPr indent="0" lvl="0" marL="0" rtl="0" algn="l">
              <a:spcBef>
                <a:spcPts val="14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6" name="Google Shape;203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37" name="Google Shape;203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8" name="Google Shape;2038;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9" name="Google Shape;2039;p104"/>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Recognize the role SIEMs play in protecting an </a:t>
            </a:r>
            <a:r>
              <a:rPr lang="en" sz="2000">
                <a:latin typeface="Roboto Light"/>
                <a:ea typeface="Roboto Light"/>
                <a:cs typeface="Roboto Light"/>
                <a:sym typeface="Roboto Light"/>
              </a:rPr>
              <a:t>organization's</a:t>
            </a:r>
            <a:r>
              <a:rPr lang="en" sz="2000">
                <a:latin typeface="Roboto Light"/>
                <a:ea typeface="Roboto Light"/>
                <a:cs typeface="Roboto Light"/>
                <a:sym typeface="Roboto Light"/>
              </a:rPr>
              <a:t> security.</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how logs are filtered, normalized, and correlated for events.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Demonstrate how to use basic features of the Splunk User Interface.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basic database terms and query functions.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the Splunk Processing Language (SPL) for simple queries. </a:t>
            </a:r>
            <a:endParaRPr sz="2000">
              <a:latin typeface="Roboto Light"/>
              <a:ea typeface="Roboto Light"/>
              <a:cs typeface="Roboto Light"/>
              <a:sym typeface="Roboto Light"/>
            </a:endParaRPr>
          </a:p>
        </p:txBody>
      </p:sp>
      <p:sp>
        <p:nvSpPr>
          <p:cNvPr id="2040" name="Google Shape;2040;p104"/>
          <p:cNvSpPr/>
          <p:nvPr/>
        </p:nvSpPr>
        <p:spPr>
          <a:xfrm>
            <a:off x="430175" y="1360450"/>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p:nvPr/>
        </p:nvSpPr>
        <p:spPr>
          <a:xfrm>
            <a:off x="430175" y="1812888"/>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4"/>
          <p:cNvSpPr/>
          <p:nvPr/>
        </p:nvSpPr>
        <p:spPr>
          <a:xfrm>
            <a:off x="430175" y="2265325"/>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4"/>
          <p:cNvSpPr/>
          <p:nvPr/>
        </p:nvSpPr>
        <p:spPr>
          <a:xfrm>
            <a:off x="430175" y="2699825"/>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04"/>
          <p:cNvSpPr/>
          <p:nvPr/>
        </p:nvSpPr>
        <p:spPr>
          <a:xfrm>
            <a:off x="430175" y="3138550"/>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8" name="Shape 2278"/>
        <p:cNvGrpSpPr/>
        <p:nvPr/>
      </p:nvGrpSpPr>
      <p:grpSpPr>
        <a:xfrm>
          <a:off x="0" y="0"/>
          <a:ext cx="0" cy="0"/>
          <a:chOff x="0" y="0"/>
          <a:chExt cx="0" cy="0"/>
        </a:xfrm>
      </p:grpSpPr>
      <p:sp>
        <p:nvSpPr>
          <p:cNvPr id="2279" name="Google Shape;2279;p122"/>
          <p:cNvSpPr/>
          <p:nvPr/>
        </p:nvSpPr>
        <p:spPr>
          <a:xfrm>
            <a:off x="348750" y="1710150"/>
            <a:ext cx="8446500" cy="2916300"/>
          </a:xfrm>
          <a:prstGeom prst="rect">
            <a:avLst/>
          </a:prstGeom>
          <a:solidFill>
            <a:schemeClr val="lt2"/>
          </a:solidFill>
          <a:ln cap="flat" cmpd="sng" w="19050">
            <a:solidFill>
              <a:srgbClr val="000000"/>
            </a:solidFill>
            <a:prstDash val="lgDash"/>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200">
                <a:solidFill>
                  <a:schemeClr val="dk1"/>
                </a:solidFill>
                <a:latin typeface="Roboto Mono"/>
                <a:ea typeface="Roboto Mono"/>
                <a:cs typeface="Roboto Mono"/>
                <a:sym typeface="Roboto Mono"/>
              </a:rPr>
              <a:t>A connection event </a:t>
            </a:r>
            <a:endParaRPr sz="1200">
              <a:solidFill>
                <a:schemeClr val="dk1"/>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b="1" lang="en" sz="1200">
                <a:solidFill>
                  <a:schemeClr val="dk1"/>
                </a:solidFill>
                <a:latin typeface="Roboto Mono"/>
                <a:ea typeface="Roboto Mono"/>
                <a:cs typeface="Roboto Mono"/>
                <a:sym typeface="Roboto Mono"/>
              </a:rPr>
              <a:t>AND</a:t>
            </a:r>
            <a:r>
              <a:rPr lang="en" sz="1200">
                <a:solidFill>
                  <a:srgbClr val="990000"/>
                </a:solidFill>
                <a:latin typeface="Roboto Mono"/>
                <a:ea typeface="Roboto Mono"/>
                <a:cs typeface="Roboto Mono"/>
                <a:sym typeface="Roboto Mono"/>
              </a:rPr>
              <a:t> </a:t>
            </a:r>
            <a:endParaRPr sz="1200">
              <a:solidFill>
                <a:srgbClr val="990000"/>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en" sz="1200">
                <a:solidFill>
                  <a:schemeClr val="dk1"/>
                </a:solidFill>
                <a:latin typeface="Roboto Mono"/>
                <a:ea typeface="Roboto Mono"/>
                <a:cs typeface="Roboto Mono"/>
                <a:sym typeface="Roboto Mono"/>
              </a:rPr>
              <a:t> A failed login event </a:t>
            </a:r>
            <a:endParaRPr sz="1200">
              <a:solidFill>
                <a:schemeClr val="dk1"/>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b="1" lang="en" sz="1200">
                <a:solidFill>
                  <a:schemeClr val="dk1"/>
                </a:solidFill>
                <a:latin typeface="Roboto Mono"/>
                <a:ea typeface="Roboto Mono"/>
                <a:cs typeface="Roboto Mono"/>
                <a:sym typeface="Roboto Mono"/>
              </a:rPr>
              <a:t>AND</a:t>
            </a:r>
            <a:endParaRPr b="1" sz="1200">
              <a:solidFill>
                <a:schemeClr val="dk1"/>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en" sz="1200">
                <a:solidFill>
                  <a:schemeClr val="dk1"/>
                </a:solidFill>
                <a:latin typeface="Roboto Mono"/>
                <a:ea typeface="Roboto Mono"/>
                <a:cs typeface="Roboto Mono"/>
                <a:sym typeface="Roboto Mono"/>
              </a:rPr>
              <a:t>An application launched </a:t>
            </a:r>
            <a:r>
              <a:rPr lang="en" sz="1200">
                <a:solidFill>
                  <a:srgbClr val="990000"/>
                </a:solidFill>
                <a:latin typeface="Roboto Mono"/>
                <a:ea typeface="Roboto Mono"/>
                <a:cs typeface="Roboto Mono"/>
                <a:sym typeface="Roboto Mono"/>
              </a:rPr>
              <a:t>in</a:t>
            </a:r>
            <a:r>
              <a:rPr lang="en" sz="1200">
                <a:solidFill>
                  <a:schemeClr val="dk1"/>
                </a:solidFill>
                <a:latin typeface="Roboto Mono"/>
                <a:ea typeface="Roboto Mono"/>
                <a:cs typeface="Roboto Mono"/>
                <a:sym typeface="Roboto Mono"/>
              </a:rPr>
              <a:t> some place </a:t>
            </a:r>
            <a:r>
              <a:rPr lang="en" sz="1200">
                <a:solidFill>
                  <a:srgbClr val="990000"/>
                </a:solidFill>
                <a:latin typeface="Roboto Mono"/>
                <a:ea typeface="Roboto Mono"/>
                <a:cs typeface="Roboto Mono"/>
                <a:sym typeface="Roboto Mono"/>
              </a:rPr>
              <a:t>in</a:t>
            </a:r>
            <a:r>
              <a:rPr lang="en" sz="1200">
                <a:solidFill>
                  <a:schemeClr val="dk1"/>
                </a:solidFill>
                <a:latin typeface="Roboto Mono"/>
                <a:ea typeface="Roboto Mono"/>
                <a:cs typeface="Roboto Mono"/>
                <a:sym typeface="Roboto Mono"/>
              </a:rPr>
              <a:t> the system</a:t>
            </a:r>
            <a:endParaRPr sz="1200">
              <a:solidFill>
                <a:schemeClr val="dk1"/>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b="1" lang="en" sz="1200">
                <a:solidFill>
                  <a:schemeClr val="dk1"/>
                </a:solidFill>
                <a:latin typeface="Roboto Mono"/>
                <a:ea typeface="Roboto Mono"/>
                <a:cs typeface="Roboto Mono"/>
                <a:sym typeface="Roboto Mono"/>
              </a:rPr>
              <a:t>Action: Create an Alert</a:t>
            </a:r>
            <a:endParaRPr b="1" sz="1200">
              <a:solidFill>
                <a:schemeClr val="dk1"/>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Roboto Mono"/>
              <a:ea typeface="Roboto Mono"/>
              <a:cs typeface="Roboto Mono"/>
              <a:sym typeface="Roboto Mono"/>
            </a:endParaRPr>
          </a:p>
          <a:p>
            <a:pPr indent="0" lvl="0" marL="457200" rtl="0" algn="l">
              <a:spcBef>
                <a:spcPts val="0"/>
              </a:spcBef>
              <a:spcAft>
                <a:spcPts val="0"/>
              </a:spcAft>
              <a:buClr>
                <a:schemeClr val="dk1"/>
              </a:buClr>
              <a:buSzPts val="1100"/>
              <a:buFont typeface="Arial"/>
              <a:buNone/>
            </a:pPr>
            <a:r>
              <a:rPr lang="en" sz="1200">
                <a:solidFill>
                  <a:schemeClr val="dk1"/>
                </a:solidFill>
                <a:latin typeface="Roboto Mono"/>
                <a:ea typeface="Roboto Mono"/>
                <a:cs typeface="Roboto Mono"/>
                <a:sym typeface="Roboto Mono"/>
              </a:rPr>
              <a:t>This may be a system compromise or insider abuse of system privileges. </a:t>
            </a:r>
            <a:endParaRPr sz="1200">
              <a:solidFill>
                <a:schemeClr val="dk1"/>
              </a:solidFill>
              <a:latin typeface="Roboto Mono"/>
              <a:ea typeface="Roboto Mono"/>
              <a:cs typeface="Roboto Mono"/>
              <a:sym typeface="Roboto Mono"/>
            </a:endParaRPr>
          </a:p>
          <a:p>
            <a:pPr indent="0" lvl="0" marL="457200" rtl="0" algn="l">
              <a:spcBef>
                <a:spcPts val="0"/>
              </a:spcBef>
              <a:spcAft>
                <a:spcPts val="0"/>
              </a:spcAft>
              <a:buNone/>
            </a:pPr>
            <a:r>
              <a:t/>
            </a:r>
            <a:endParaRPr/>
          </a:p>
        </p:txBody>
      </p:sp>
      <p:sp>
        <p:nvSpPr>
          <p:cNvPr id="2280" name="Google Shape;2280;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Rules-based Event Correlation</a:t>
            </a:r>
            <a:endParaRPr/>
          </a:p>
        </p:txBody>
      </p:sp>
      <p:sp>
        <p:nvSpPr>
          <p:cNvPr id="2281" name="Google Shape;2281;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SIEM correlation rule indicates which sequence of events could be indicative of anomalies. </a:t>
            </a:r>
            <a:endParaRPr/>
          </a:p>
        </p:txBody>
      </p:sp>
      <p:sp>
        <p:nvSpPr>
          <p:cNvPr id="2282" name="Google Shape;2282;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3" name="Google Shape;2283;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7" name="Shape 2287"/>
        <p:cNvGrpSpPr/>
        <p:nvPr/>
      </p:nvGrpSpPr>
      <p:grpSpPr>
        <a:xfrm>
          <a:off x="0" y="0"/>
          <a:ext cx="0" cy="0"/>
          <a:chOff x="0" y="0"/>
          <a:chExt cx="0" cy="0"/>
        </a:xfrm>
      </p:grpSpPr>
      <p:sp>
        <p:nvSpPr>
          <p:cNvPr id="2288" name="Google Shape;2288;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Statistical Event Analysis</a:t>
            </a:r>
            <a:endParaRPr/>
          </a:p>
        </p:txBody>
      </p:sp>
      <p:sp>
        <p:nvSpPr>
          <p:cNvPr id="2289" name="Google Shape;2289;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Statistical analysis can be used to flag more latent data and events that resemble other events.  </a:t>
            </a:r>
            <a:endParaRPr/>
          </a:p>
        </p:txBody>
      </p:sp>
      <p:sp>
        <p:nvSpPr>
          <p:cNvPr id="2290" name="Google Shape;2290;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1" name="Google Shape;2291;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2" name="Google Shape;2292;p123"/>
          <p:cNvSpPr txBox="1"/>
          <p:nvPr>
            <p:ph idx="3" type="body"/>
          </p:nvPr>
        </p:nvSpPr>
        <p:spPr>
          <a:xfrm>
            <a:off x="175" y="1551600"/>
            <a:ext cx="9144000" cy="3354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Statistical methods use tools like: </a:t>
            </a:r>
            <a:endParaRPr sz="1800"/>
          </a:p>
          <a:p>
            <a:pPr indent="-342900" lvl="0" marL="457200" rtl="0" algn="l">
              <a:lnSpc>
                <a:spcPct val="150000"/>
              </a:lnSpc>
              <a:spcBef>
                <a:spcPts val="800"/>
              </a:spcBef>
              <a:spcAft>
                <a:spcPts val="0"/>
              </a:spcAft>
              <a:buClr>
                <a:srgbClr val="0B5394"/>
              </a:buClr>
              <a:buSzPts val="1800"/>
              <a:buChar char="●"/>
            </a:pPr>
            <a:r>
              <a:rPr b="1" lang="en" sz="1800">
                <a:solidFill>
                  <a:srgbClr val="0B5394"/>
                </a:solidFill>
              </a:rPr>
              <a:t>Frequencies </a:t>
            </a:r>
            <a:endParaRPr b="1" sz="1800">
              <a:solidFill>
                <a:srgbClr val="0B5394"/>
              </a:solidFill>
            </a:endParaRPr>
          </a:p>
          <a:p>
            <a:pPr indent="-342900" lvl="0" marL="457200" rtl="0" algn="l">
              <a:lnSpc>
                <a:spcPct val="150000"/>
              </a:lnSpc>
              <a:spcBef>
                <a:spcPts val="0"/>
              </a:spcBef>
              <a:spcAft>
                <a:spcPts val="0"/>
              </a:spcAft>
              <a:buClr>
                <a:srgbClr val="990000"/>
              </a:buClr>
              <a:buSzPts val="1800"/>
              <a:buChar char="●"/>
            </a:pPr>
            <a:r>
              <a:rPr b="1" lang="en" sz="1800">
                <a:solidFill>
                  <a:srgbClr val="990000"/>
                </a:solidFill>
              </a:rPr>
              <a:t>Baselines</a:t>
            </a:r>
            <a:endParaRPr b="1" sz="1800">
              <a:solidFill>
                <a:srgbClr val="990000"/>
              </a:solidFill>
            </a:endParaRPr>
          </a:p>
          <a:p>
            <a:pPr indent="-342900" lvl="0" marL="457200" rtl="0" algn="l">
              <a:lnSpc>
                <a:spcPct val="150000"/>
              </a:lnSpc>
              <a:spcBef>
                <a:spcPts val="0"/>
              </a:spcBef>
              <a:spcAft>
                <a:spcPts val="0"/>
              </a:spcAft>
              <a:buClr>
                <a:srgbClr val="B45F06"/>
              </a:buClr>
              <a:buSzPts val="1800"/>
              <a:buChar char="●"/>
            </a:pPr>
            <a:r>
              <a:rPr b="1" lang="en" sz="1800">
                <a:solidFill>
                  <a:srgbClr val="B45F06"/>
                </a:solidFill>
              </a:rPr>
              <a:t>Thresholds</a:t>
            </a:r>
            <a:endParaRPr b="1" sz="1800">
              <a:solidFill>
                <a:srgbClr val="B45F06"/>
              </a:solidFill>
            </a:endParaRPr>
          </a:p>
          <a:p>
            <a:pPr indent="0" lvl="0" marL="0" rtl="0" algn="l">
              <a:spcBef>
                <a:spcPts val="800"/>
              </a:spcBef>
              <a:spcAft>
                <a:spcPts val="0"/>
              </a:spcAft>
              <a:buNone/>
            </a:pPr>
            <a:r>
              <a:rPr lang="en" sz="1800"/>
              <a:t>Statistical data can also be visualized using charts, dashboards, metrics, and other methods. </a:t>
            </a:r>
            <a:endParaRPr sz="1800"/>
          </a:p>
          <a:p>
            <a:pPr indent="0" lvl="0" marL="0" rtl="0" algn="l">
              <a:spcBef>
                <a:spcPts val="800"/>
              </a:spcBef>
              <a:spcAft>
                <a:spcPts val="0"/>
              </a:spcAft>
              <a:buNone/>
            </a:pPr>
            <a:r>
              <a:t/>
            </a:r>
            <a:endParaRPr sz="1800"/>
          </a:p>
          <a:p>
            <a:pPr indent="0" lvl="0" marL="0" rtl="0" algn="l">
              <a:spcBef>
                <a:spcPts val="800"/>
              </a:spcBef>
              <a:spcAft>
                <a:spcPts val="800"/>
              </a:spcAft>
              <a:buNone/>
            </a:pPr>
            <a:r>
              <a:rPr i="1" lang="en" sz="1800"/>
              <a:t>Let’s take a look at some statistical techniques...</a:t>
            </a:r>
            <a:endParaRPr i="1"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6" name="Shape 2296"/>
        <p:cNvGrpSpPr/>
        <p:nvPr/>
      </p:nvGrpSpPr>
      <p:grpSpPr>
        <a:xfrm>
          <a:off x="0" y="0"/>
          <a:ext cx="0" cy="0"/>
          <a:chOff x="0" y="0"/>
          <a:chExt cx="0" cy="0"/>
        </a:xfrm>
      </p:grpSpPr>
      <p:sp>
        <p:nvSpPr>
          <p:cNvPr id="2297" name="Google Shape;2297;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Statistical</a:t>
            </a:r>
            <a:r>
              <a:rPr lang="en"/>
              <a:t> Techniques</a:t>
            </a:r>
            <a:endParaRPr/>
          </a:p>
        </p:txBody>
      </p:sp>
      <p:sp>
        <p:nvSpPr>
          <p:cNvPr id="2298" name="Google Shape;2298;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rgbClr val="0B5394"/>
                </a:solidFill>
              </a:rPr>
              <a:t>Frequencies</a:t>
            </a:r>
            <a:r>
              <a:rPr lang="en"/>
              <a:t>, in general, are an event’s number of </a:t>
            </a:r>
            <a:r>
              <a:rPr lang="en"/>
              <a:t>occurrences </a:t>
            </a:r>
            <a:r>
              <a:rPr lang="en"/>
              <a:t>in a specific period of time.</a:t>
            </a:r>
            <a:endParaRPr/>
          </a:p>
        </p:txBody>
      </p:sp>
      <p:sp>
        <p:nvSpPr>
          <p:cNvPr id="2299" name="Google Shape;2299;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0" name="Google Shape;2300;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1" name="Google Shape;2301;p12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sz="1600"/>
          </a:p>
          <a:p>
            <a:pPr indent="-342900" lvl="0" marL="457200" rtl="0" algn="l">
              <a:spcBef>
                <a:spcPts val="800"/>
              </a:spcBef>
              <a:spcAft>
                <a:spcPts val="0"/>
              </a:spcAft>
              <a:buSzPts val="1800"/>
              <a:buChar char="●"/>
            </a:pPr>
            <a:r>
              <a:rPr lang="en" sz="1800"/>
              <a:t>In SIEMs, frequencies are useful because w</a:t>
            </a:r>
            <a:r>
              <a:rPr lang="en" sz="1800"/>
              <a:t>e can count source and </a:t>
            </a:r>
            <a:r>
              <a:rPr lang="en" sz="1800"/>
              <a:t>destination</a:t>
            </a:r>
            <a:r>
              <a:rPr lang="en" sz="1800"/>
              <a:t> IP addresses in an incoming log across all log sources.</a:t>
            </a:r>
            <a:endParaRPr sz="1800"/>
          </a:p>
          <a:p>
            <a:pPr indent="0" lvl="0" marL="0" rtl="0" algn="l">
              <a:spcBef>
                <a:spcPts val="800"/>
              </a:spcBef>
              <a:spcAft>
                <a:spcPts val="0"/>
              </a:spcAft>
              <a:buNone/>
            </a:pPr>
            <a:r>
              <a:t/>
            </a:r>
            <a:endParaRPr sz="1800"/>
          </a:p>
          <a:p>
            <a:pPr indent="-317500" lvl="0" marL="457200" rtl="0" algn="l">
              <a:spcBef>
                <a:spcPts val="800"/>
              </a:spcBef>
              <a:spcAft>
                <a:spcPts val="0"/>
              </a:spcAft>
              <a:buSzPts val="1400"/>
              <a:buChar char="●"/>
            </a:pPr>
            <a:r>
              <a:rPr lang="en" sz="1800"/>
              <a:t>For example, a spike in the number of </a:t>
            </a:r>
            <a:r>
              <a:rPr lang="en" sz="1800"/>
              <a:t>occurrences</a:t>
            </a:r>
            <a:r>
              <a:rPr lang="en" sz="1800"/>
              <a:t> of a destination IP address can be an early warning sign that someone is targeting an attack on this system</a:t>
            </a:r>
            <a:r>
              <a:rPr lang="en" sz="1600"/>
              <a:t>.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sp>
        <p:nvSpPr>
          <p:cNvPr id="2306" name="Google Shape;2306;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Statistical Techniques</a:t>
            </a:r>
            <a:endParaRPr/>
          </a:p>
        </p:txBody>
      </p:sp>
      <p:sp>
        <p:nvSpPr>
          <p:cNvPr id="2307" name="Google Shape;2307;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rgbClr val="990000"/>
                </a:solidFill>
              </a:rPr>
              <a:t>Baselines</a:t>
            </a:r>
            <a:r>
              <a:rPr b="1" lang="en"/>
              <a:t> </a:t>
            </a:r>
            <a:r>
              <a:rPr lang="en" sz="1600"/>
              <a:t>provide</a:t>
            </a:r>
            <a:r>
              <a:rPr lang="en" sz="1600">
                <a:solidFill>
                  <a:schemeClr val="dk1"/>
                </a:solidFill>
              </a:rPr>
              <a:t> a measure of what is normal in a SIEMs data set.</a:t>
            </a:r>
            <a:endParaRPr sz="1600">
              <a:solidFill>
                <a:schemeClr val="dk1"/>
              </a:solidFill>
            </a:endParaRPr>
          </a:p>
          <a:p>
            <a:pPr indent="0" lvl="0" marL="0" rtl="0" algn="l">
              <a:spcBef>
                <a:spcPts val="0"/>
              </a:spcBef>
              <a:spcAft>
                <a:spcPts val="0"/>
              </a:spcAft>
              <a:buNone/>
            </a:pPr>
            <a:r>
              <a:t/>
            </a:r>
            <a:endParaRPr b="1"/>
          </a:p>
        </p:txBody>
      </p:sp>
      <p:sp>
        <p:nvSpPr>
          <p:cNvPr id="2308" name="Google Shape;2308;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9" name="Google Shape;2309;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0" name="Google Shape;2310;p125"/>
          <p:cNvSpPr txBox="1"/>
          <p:nvPr>
            <p:ph idx="3" type="body"/>
          </p:nvPr>
        </p:nvSpPr>
        <p:spPr>
          <a:xfrm>
            <a:off x="175" y="1284250"/>
            <a:ext cx="9144000" cy="3672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Baselines are </a:t>
            </a:r>
            <a:r>
              <a:rPr lang="en" sz="1800"/>
              <a:t>calculated</a:t>
            </a:r>
            <a:r>
              <a:rPr lang="en" sz="1800"/>
              <a:t> over an elongated period of time. </a:t>
            </a:r>
            <a:endParaRPr sz="1800"/>
          </a:p>
          <a:p>
            <a:pPr indent="-342900" lvl="0" marL="457200" rtl="0" algn="l">
              <a:spcBef>
                <a:spcPts val="1400"/>
              </a:spcBef>
              <a:spcAft>
                <a:spcPts val="0"/>
              </a:spcAft>
              <a:buSzPts val="1800"/>
              <a:buChar char="●"/>
            </a:pPr>
            <a:r>
              <a:rPr lang="en" sz="1800"/>
              <a:t>Once the baseline is set, we can monitor unusual data that falls outside of the baseline. This data can serve as an early warning for targeted attacks to the system. </a:t>
            </a:r>
            <a:endParaRPr sz="1800"/>
          </a:p>
          <a:p>
            <a:pPr indent="0" lvl="0" marL="0" rtl="0" algn="l">
              <a:spcBef>
                <a:spcPts val="800"/>
              </a:spcBef>
              <a:spcAft>
                <a:spcPts val="0"/>
              </a:spcAft>
              <a:buNone/>
            </a:pPr>
            <a:r>
              <a:t/>
            </a:r>
            <a:endParaRPr sz="1200"/>
          </a:p>
          <a:p>
            <a:pPr indent="0" lvl="0" marL="0" rtl="0" algn="l">
              <a:spcBef>
                <a:spcPts val="800"/>
              </a:spcBef>
              <a:spcAft>
                <a:spcPts val="0"/>
              </a:spcAft>
              <a:buNone/>
            </a:pPr>
            <a:r>
              <a:rPr lang="en" sz="1800"/>
              <a:t>Baseline </a:t>
            </a:r>
            <a:r>
              <a:rPr lang="en" sz="1800"/>
              <a:t>usage</a:t>
            </a:r>
            <a:r>
              <a:rPr lang="en" sz="1800"/>
              <a:t> includes: </a:t>
            </a:r>
            <a:endParaRPr sz="1800"/>
          </a:p>
          <a:p>
            <a:pPr indent="-342900" lvl="0" marL="457200" rtl="0" algn="l">
              <a:lnSpc>
                <a:spcPct val="115000"/>
              </a:lnSpc>
              <a:spcBef>
                <a:spcPts val="800"/>
              </a:spcBef>
              <a:spcAft>
                <a:spcPts val="0"/>
              </a:spcAft>
              <a:buSzPts val="1800"/>
              <a:buChar char="●"/>
            </a:pPr>
            <a:r>
              <a:rPr lang="en" sz="1800"/>
              <a:t>User </a:t>
            </a:r>
            <a:r>
              <a:rPr lang="en" sz="1800"/>
              <a:t>logons</a:t>
            </a:r>
            <a:r>
              <a:rPr lang="en" sz="1800"/>
              <a:t> and logoffs, both </a:t>
            </a:r>
            <a:r>
              <a:rPr lang="en" sz="1800"/>
              <a:t>successful</a:t>
            </a:r>
            <a:r>
              <a:rPr lang="en" sz="1800"/>
              <a:t> and failed.</a:t>
            </a:r>
            <a:endParaRPr sz="1800"/>
          </a:p>
          <a:p>
            <a:pPr indent="-342900" lvl="0" marL="457200" rtl="0" algn="l">
              <a:lnSpc>
                <a:spcPct val="115000"/>
              </a:lnSpc>
              <a:spcBef>
                <a:spcPts val="0"/>
              </a:spcBef>
              <a:spcAft>
                <a:spcPts val="0"/>
              </a:spcAft>
              <a:buSzPts val="1800"/>
              <a:buChar char="●"/>
            </a:pPr>
            <a:r>
              <a:rPr lang="en" sz="1800"/>
              <a:t>Network traffic bytes, inbound and outbound.</a:t>
            </a:r>
            <a:endParaRPr sz="1800"/>
          </a:p>
          <a:p>
            <a:pPr indent="-342900" lvl="0" marL="457200" rtl="0" algn="l">
              <a:lnSpc>
                <a:spcPct val="115000"/>
              </a:lnSpc>
              <a:spcBef>
                <a:spcPts val="0"/>
              </a:spcBef>
              <a:spcAft>
                <a:spcPts val="0"/>
              </a:spcAft>
              <a:buSzPts val="1800"/>
              <a:buChar char="●"/>
            </a:pPr>
            <a:r>
              <a:rPr lang="en" sz="1800"/>
              <a:t>Network traffic to particular ports, services and protocols.</a:t>
            </a:r>
            <a:endParaRPr sz="1800"/>
          </a:p>
          <a:p>
            <a:pPr indent="-342900" lvl="0" marL="457200" rtl="0" algn="l">
              <a:lnSpc>
                <a:spcPct val="115000"/>
              </a:lnSpc>
              <a:spcBef>
                <a:spcPts val="0"/>
              </a:spcBef>
              <a:spcAft>
                <a:spcPts val="0"/>
              </a:spcAft>
              <a:buSzPts val="1800"/>
              <a:buChar char="●"/>
            </a:pPr>
            <a:r>
              <a:rPr lang="en" sz="1800"/>
              <a:t>Administrative account usage and access.</a:t>
            </a:r>
            <a:endParaRPr sz="1800"/>
          </a:p>
          <a:p>
            <a:pPr indent="-342900" lvl="0" marL="457200" rtl="0" algn="l">
              <a:lnSpc>
                <a:spcPct val="115000"/>
              </a:lnSpc>
              <a:spcBef>
                <a:spcPts val="0"/>
              </a:spcBef>
              <a:spcAft>
                <a:spcPts val="0"/>
              </a:spcAft>
              <a:buSzPts val="1800"/>
              <a:buChar char="●"/>
            </a:pPr>
            <a:r>
              <a:rPr lang="en" sz="1800"/>
              <a:t>Processes running on a server.</a:t>
            </a:r>
            <a:endParaRPr sz="1800"/>
          </a:p>
          <a:p>
            <a:pPr indent="0" lvl="0" marL="0" rtl="0" algn="l">
              <a:spcBef>
                <a:spcPts val="800"/>
              </a:spcBef>
              <a:spcAft>
                <a:spcPts val="0"/>
              </a:spcAft>
              <a:buNone/>
            </a:pPr>
            <a:r>
              <a:t/>
            </a:r>
            <a:endParaRPr/>
          </a:p>
          <a:p>
            <a:pPr indent="0" lvl="0" marL="0" rtl="0" algn="l">
              <a:spcBef>
                <a:spcPts val="800"/>
              </a:spcBef>
              <a:spcAft>
                <a:spcPts val="800"/>
              </a:spcAft>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4" name="Shape 2314"/>
        <p:cNvGrpSpPr/>
        <p:nvPr/>
      </p:nvGrpSpPr>
      <p:grpSpPr>
        <a:xfrm>
          <a:off x="0" y="0"/>
          <a:ext cx="0" cy="0"/>
          <a:chOff x="0" y="0"/>
          <a:chExt cx="0" cy="0"/>
        </a:xfrm>
      </p:grpSpPr>
      <p:sp>
        <p:nvSpPr>
          <p:cNvPr id="2315" name="Google Shape;2315;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Statistical Techniques</a:t>
            </a:r>
            <a:endParaRPr/>
          </a:p>
        </p:txBody>
      </p:sp>
      <p:sp>
        <p:nvSpPr>
          <p:cNvPr id="2316" name="Google Shape;2316;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Thresholds </a:t>
            </a:r>
            <a:r>
              <a:rPr lang="en"/>
              <a:t>are used for determining when something exceeds a baseline value. </a:t>
            </a:r>
            <a:endParaRPr sz="1600">
              <a:solidFill>
                <a:schemeClr val="dk1"/>
              </a:solidFill>
            </a:endParaRPr>
          </a:p>
          <a:p>
            <a:pPr indent="0" lvl="0" marL="0" rtl="0" algn="l">
              <a:spcBef>
                <a:spcPts val="0"/>
              </a:spcBef>
              <a:spcAft>
                <a:spcPts val="0"/>
              </a:spcAft>
              <a:buNone/>
            </a:pPr>
            <a:r>
              <a:t/>
            </a:r>
            <a:endParaRPr b="1"/>
          </a:p>
        </p:txBody>
      </p:sp>
      <p:sp>
        <p:nvSpPr>
          <p:cNvPr id="2317" name="Google Shape;2317;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8" name="Google Shape;2318;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9" name="Google Shape;2319;p126"/>
          <p:cNvSpPr txBox="1"/>
          <p:nvPr>
            <p:ph idx="3" type="body"/>
          </p:nvPr>
        </p:nvSpPr>
        <p:spPr>
          <a:xfrm>
            <a:off x="175" y="1284250"/>
            <a:ext cx="9144000" cy="3245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For example: t</a:t>
            </a:r>
            <a:r>
              <a:rPr lang="en" sz="1800"/>
              <a:t>ime</a:t>
            </a:r>
            <a:r>
              <a:rPr lang="en" sz="1800"/>
              <a:t> and frequency thresholds include: </a:t>
            </a:r>
            <a:endParaRPr sz="1800"/>
          </a:p>
          <a:p>
            <a:pPr indent="-342900" lvl="0" marL="457200" rtl="0" algn="l">
              <a:lnSpc>
                <a:spcPct val="114000"/>
              </a:lnSpc>
              <a:spcBef>
                <a:spcPts val="800"/>
              </a:spcBef>
              <a:spcAft>
                <a:spcPts val="0"/>
              </a:spcAft>
              <a:buSzPts val="1800"/>
              <a:buChar char="●"/>
            </a:pPr>
            <a:r>
              <a:rPr lang="en" sz="1800"/>
              <a:t>A server that normally receives an average of 20 failed logins </a:t>
            </a:r>
            <a:r>
              <a:rPr i="1" lang="en" sz="1800"/>
              <a:t>per hour</a:t>
            </a:r>
            <a:r>
              <a:rPr lang="en" sz="1800"/>
              <a:t> and is now receiving 50. </a:t>
            </a:r>
            <a:endParaRPr sz="1800"/>
          </a:p>
          <a:p>
            <a:pPr indent="-342900" lvl="0" marL="457200" rtl="0" algn="l">
              <a:lnSpc>
                <a:spcPct val="114000"/>
              </a:lnSpc>
              <a:spcBef>
                <a:spcPts val="1500"/>
              </a:spcBef>
              <a:spcAft>
                <a:spcPts val="0"/>
              </a:spcAft>
              <a:buSzPts val="1800"/>
              <a:buChar char="●"/>
            </a:pPr>
            <a:r>
              <a:rPr lang="en" sz="1800"/>
              <a:t>The number of hits on port 443 over the </a:t>
            </a:r>
            <a:r>
              <a:rPr i="1" lang="en" sz="1800"/>
              <a:t>last week</a:t>
            </a:r>
            <a:r>
              <a:rPr lang="en" sz="1800"/>
              <a:t>. </a:t>
            </a:r>
            <a:endParaRPr sz="1800"/>
          </a:p>
          <a:p>
            <a:pPr indent="-342900" lvl="0" marL="457200" rtl="0" algn="l">
              <a:lnSpc>
                <a:spcPct val="114000"/>
              </a:lnSpc>
              <a:spcBef>
                <a:spcPts val="1500"/>
              </a:spcBef>
              <a:spcAft>
                <a:spcPts val="0"/>
              </a:spcAft>
              <a:buSzPts val="1800"/>
              <a:buChar char="●"/>
            </a:pPr>
            <a:r>
              <a:rPr lang="en" sz="1800"/>
              <a:t>User logins to a server X </a:t>
            </a:r>
            <a:r>
              <a:rPr i="1" lang="en" sz="1800"/>
              <a:t>times per day</a:t>
            </a:r>
            <a:r>
              <a:rPr lang="en" sz="1800"/>
              <a:t>. </a:t>
            </a:r>
            <a:endParaRPr sz="1800"/>
          </a:p>
          <a:p>
            <a:pPr indent="-342900" lvl="0" marL="457200" rtl="0" algn="l">
              <a:lnSpc>
                <a:spcPct val="114000"/>
              </a:lnSpc>
              <a:spcBef>
                <a:spcPts val="1500"/>
              </a:spcBef>
              <a:spcAft>
                <a:spcPts val="0"/>
              </a:spcAft>
              <a:buSzPts val="1800"/>
              <a:buChar char="●"/>
            </a:pPr>
            <a:r>
              <a:rPr lang="en" sz="1800"/>
              <a:t>Use of </a:t>
            </a:r>
            <a:r>
              <a:rPr lang="en" sz="1800">
                <a:latin typeface="Inconsolata"/>
                <a:ea typeface="Inconsolata"/>
                <a:cs typeface="Inconsolata"/>
                <a:sym typeface="Inconsolata"/>
              </a:rPr>
              <a:t>su</a:t>
            </a:r>
            <a:r>
              <a:rPr lang="en" sz="1800"/>
              <a:t> command </a:t>
            </a:r>
            <a:r>
              <a:rPr i="1" lang="en" sz="1800"/>
              <a:t>per hour of day</a:t>
            </a:r>
            <a:r>
              <a:rPr lang="en" sz="1800"/>
              <a:t>. </a:t>
            </a:r>
            <a:endParaRPr sz="1800"/>
          </a:p>
          <a:p>
            <a:pPr indent="0" lvl="0" marL="0" rtl="0" algn="l">
              <a:spcBef>
                <a:spcPts val="1500"/>
              </a:spcBef>
              <a:spcAft>
                <a:spcPts val="0"/>
              </a:spcAft>
              <a:buNone/>
            </a:pPr>
            <a:r>
              <a:t/>
            </a:r>
            <a:endParaRPr/>
          </a:p>
          <a:p>
            <a:pPr indent="0" lvl="0" marL="0" rtl="0" algn="l">
              <a:spcBef>
                <a:spcPts val="800"/>
              </a:spcBef>
              <a:spcAft>
                <a:spcPts val="800"/>
              </a:spcAft>
              <a:buNone/>
            </a:pPr>
            <a:r>
              <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3" name="Shape 2323"/>
        <p:cNvGrpSpPr/>
        <p:nvPr/>
      </p:nvGrpSpPr>
      <p:grpSpPr>
        <a:xfrm>
          <a:off x="0" y="0"/>
          <a:ext cx="0" cy="0"/>
          <a:chOff x="0" y="0"/>
          <a:chExt cx="0" cy="0"/>
        </a:xfrm>
      </p:grpSpPr>
      <p:sp>
        <p:nvSpPr>
          <p:cNvPr id="2324" name="Google Shape;2324;p12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325" name="Google Shape;2325;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6" name="Google Shape;2326;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7" name="Google Shape;2327;p12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Working with Logs and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review a log event in order to see data and understand the normalization process.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1" name="Shape 2331"/>
        <p:cNvGrpSpPr/>
        <p:nvPr/>
      </p:nvGrpSpPr>
      <p:grpSpPr>
        <a:xfrm>
          <a:off x="0" y="0"/>
          <a:ext cx="0" cy="0"/>
          <a:chOff x="0" y="0"/>
          <a:chExt cx="0" cy="0"/>
        </a:xfrm>
      </p:grpSpPr>
      <p:sp>
        <p:nvSpPr>
          <p:cNvPr id="2332" name="Google Shape;233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3" name="Google Shape;2333;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4" name="Google Shape;2334;p128"/>
          <p:cNvSpPr txBox="1"/>
          <p:nvPr/>
        </p:nvSpPr>
        <p:spPr>
          <a:xfrm>
            <a:off x="2431300" y="3622725"/>
            <a:ext cx="42135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Working with Logs and Events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8" name="Shape 2338"/>
        <p:cNvGrpSpPr/>
        <p:nvPr/>
      </p:nvGrpSpPr>
      <p:grpSpPr>
        <a:xfrm>
          <a:off x="0" y="0"/>
          <a:ext cx="0" cy="0"/>
          <a:chOff x="0" y="0"/>
          <a:chExt cx="0" cy="0"/>
        </a:xfrm>
      </p:grpSpPr>
      <p:sp>
        <p:nvSpPr>
          <p:cNvPr id="2339" name="Google Shape;2339;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40" name="Google Shape;2340;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a:t>
            </a:r>
            <a:endParaRPr/>
          </a:p>
        </p:txBody>
      </p:sp>
      <p:sp>
        <p:nvSpPr>
          <p:cNvPr id="2341" name="Google Shape;2341;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2" name="Google Shape;2342;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3" name="Google Shape;2343;p129"/>
          <p:cNvSpPr txBox="1"/>
          <p:nvPr>
            <p:ph idx="3" type="body"/>
          </p:nvPr>
        </p:nvSpPr>
        <p:spPr>
          <a:xfrm>
            <a:off x="175" y="1121413"/>
            <a:ext cx="9144000" cy="3785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1. </a:t>
            </a:r>
            <a:r>
              <a:rPr lang="en"/>
              <a:t>List two benefits of using SIEMS: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How are logs used in a SIEMS?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3. What is a baseline and how is it used in a SIEMs</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7" name="Shape 2347"/>
        <p:cNvGrpSpPr/>
        <p:nvPr/>
      </p:nvGrpSpPr>
      <p:grpSpPr>
        <a:xfrm>
          <a:off x="0" y="0"/>
          <a:ext cx="0" cy="0"/>
          <a:chOff x="0" y="0"/>
          <a:chExt cx="0" cy="0"/>
        </a:xfrm>
      </p:grpSpPr>
      <p:sp>
        <p:nvSpPr>
          <p:cNvPr id="2348" name="Google Shape;2348;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49" name="Google Shape;2349;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a:t>
            </a:r>
            <a:endParaRPr/>
          </a:p>
        </p:txBody>
      </p:sp>
      <p:sp>
        <p:nvSpPr>
          <p:cNvPr id="2350" name="Google Shape;2350;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1" name="Google Shape;2351;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2" name="Google Shape;2352;p130"/>
          <p:cNvSpPr txBox="1"/>
          <p:nvPr>
            <p:ph idx="3" type="body"/>
          </p:nvPr>
        </p:nvSpPr>
        <p:spPr>
          <a:xfrm>
            <a:off x="175" y="1121413"/>
            <a:ext cx="9144000" cy="3785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1. List two benefits of using SIEMS: Answers may include:</a:t>
            </a:r>
            <a:endParaRPr/>
          </a:p>
          <a:p>
            <a:pPr indent="0" lvl="0" marL="0" rtl="0" algn="l">
              <a:spcBef>
                <a:spcPts val="800"/>
              </a:spcBef>
              <a:spcAft>
                <a:spcPts val="0"/>
              </a:spcAft>
              <a:buNone/>
            </a:pPr>
            <a:r>
              <a:rPr lang="en">
                <a:highlight>
                  <a:srgbClr val="FFD966"/>
                </a:highlight>
              </a:rPr>
              <a:t>Increased efficiency; preventing potential security threats; reducing the impact of security breaches; reducing costs; better reporting log analysis, and retention; and IT compliance</a:t>
            </a:r>
            <a:endParaRPr>
              <a:highlight>
                <a:srgbClr val="FFD966"/>
              </a:highlight>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How are logs used in a SIEMS?</a:t>
            </a:r>
            <a:endParaRPr/>
          </a:p>
          <a:p>
            <a:pPr indent="0" lvl="0" marL="0" rtl="0" algn="l">
              <a:spcBef>
                <a:spcPts val="800"/>
              </a:spcBef>
              <a:spcAft>
                <a:spcPts val="0"/>
              </a:spcAft>
              <a:buNone/>
            </a:pPr>
            <a:r>
              <a:t/>
            </a:r>
            <a:endParaRPr>
              <a:solidFill>
                <a:schemeClr val="dk1"/>
              </a:solidFill>
              <a:highlight>
                <a:srgbClr val="FFD966"/>
              </a:highlight>
            </a:endParaRPr>
          </a:p>
          <a:p>
            <a:pPr indent="0" lvl="0" marL="0" rtl="0" algn="l">
              <a:spcBef>
                <a:spcPts val="800"/>
              </a:spcBef>
              <a:spcAft>
                <a:spcPts val="0"/>
              </a:spcAft>
              <a:buNone/>
            </a:pPr>
            <a:r>
              <a:t/>
            </a:r>
            <a:endParaRPr>
              <a:solidFill>
                <a:schemeClr val="dk1"/>
              </a:solidFill>
              <a:highlight>
                <a:srgbClr val="FFD966"/>
              </a:highlight>
            </a:endParaRPr>
          </a:p>
          <a:p>
            <a:pPr indent="0" lvl="0" marL="0" rtl="0" algn="l">
              <a:spcBef>
                <a:spcPts val="800"/>
              </a:spcBef>
              <a:spcAft>
                <a:spcPts val="0"/>
              </a:spcAft>
              <a:buNone/>
            </a:pPr>
            <a:r>
              <a:t/>
            </a:r>
            <a:endParaRPr>
              <a:solidFill>
                <a:schemeClr val="dk1"/>
              </a:solidFill>
              <a:highlight>
                <a:srgbClr val="FFD966"/>
              </a:highlight>
            </a:endParaRPr>
          </a:p>
          <a:p>
            <a:pPr indent="0" lvl="0" marL="0" rtl="0" algn="l">
              <a:spcBef>
                <a:spcPts val="800"/>
              </a:spcBef>
              <a:spcAft>
                <a:spcPts val="0"/>
              </a:spcAft>
              <a:buNone/>
            </a:pPr>
            <a:r>
              <a:rPr lang="en"/>
              <a:t>3. What is a baseline and how is it used in a SIEMs</a:t>
            </a:r>
            <a:endParaRPr/>
          </a:p>
          <a:p>
            <a:pPr indent="0" lvl="0" marL="0" rtl="0" algn="l">
              <a:spcBef>
                <a:spcPts val="800"/>
              </a:spcBef>
              <a:spcAft>
                <a:spcPts val="800"/>
              </a:spcAft>
              <a:buNone/>
            </a:pPr>
            <a:r>
              <a:t/>
            </a:r>
            <a:endParaRPr>
              <a:highlight>
                <a:srgbClr val="FFD966"/>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6" name="Shape 2356"/>
        <p:cNvGrpSpPr/>
        <p:nvPr/>
      </p:nvGrpSpPr>
      <p:grpSpPr>
        <a:xfrm>
          <a:off x="0" y="0"/>
          <a:ext cx="0" cy="0"/>
          <a:chOff x="0" y="0"/>
          <a:chExt cx="0" cy="0"/>
        </a:xfrm>
      </p:grpSpPr>
      <p:sp>
        <p:nvSpPr>
          <p:cNvPr id="2357" name="Google Shape;2357;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58" name="Google Shape;2358;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a:t>
            </a:r>
            <a:endParaRPr/>
          </a:p>
        </p:txBody>
      </p:sp>
      <p:sp>
        <p:nvSpPr>
          <p:cNvPr id="2359" name="Google Shape;2359;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0" name="Google Shape;2360;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1" name="Google Shape;2361;p131"/>
          <p:cNvSpPr txBox="1"/>
          <p:nvPr>
            <p:ph idx="3" type="body"/>
          </p:nvPr>
        </p:nvSpPr>
        <p:spPr>
          <a:xfrm>
            <a:off x="175" y="1121413"/>
            <a:ext cx="9144000" cy="3785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1. List two benefits of using SIEMS: Answers may include:</a:t>
            </a:r>
            <a:endParaRPr/>
          </a:p>
          <a:p>
            <a:pPr indent="0" lvl="0" marL="0" rtl="0" algn="l">
              <a:spcBef>
                <a:spcPts val="800"/>
              </a:spcBef>
              <a:spcAft>
                <a:spcPts val="0"/>
              </a:spcAft>
              <a:buNone/>
            </a:pPr>
            <a:r>
              <a:rPr lang="en">
                <a:highlight>
                  <a:srgbClr val="FFD966"/>
                </a:highlight>
              </a:rPr>
              <a:t>Increased efficiency; preventing potential security threats; reducing the impact of security breaches; reducing costs; better reporting log analysis, and retention; and IT compliance</a:t>
            </a:r>
            <a:endParaRPr>
              <a:highlight>
                <a:srgbClr val="FFD966"/>
              </a:highlight>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How are logs used in a SIEMS?</a:t>
            </a:r>
            <a:endParaRPr/>
          </a:p>
          <a:p>
            <a:pPr indent="0" lvl="0" marL="0" rtl="0" algn="l">
              <a:spcBef>
                <a:spcPts val="800"/>
              </a:spcBef>
              <a:spcAft>
                <a:spcPts val="0"/>
              </a:spcAft>
              <a:buNone/>
            </a:pPr>
            <a:r>
              <a:rPr lang="en">
                <a:highlight>
                  <a:srgbClr val="FFD966"/>
                </a:highlight>
              </a:rPr>
              <a:t>SIEMs collect logs from different sources in real-time and security teams use the data to detect and respond to security incidents. </a:t>
            </a:r>
            <a:endParaRPr>
              <a:highlight>
                <a:srgbClr val="FFD966"/>
              </a:highlight>
            </a:endParaRPr>
          </a:p>
          <a:p>
            <a:pPr indent="0" lvl="0" marL="0" rtl="0" algn="l">
              <a:spcBef>
                <a:spcPts val="800"/>
              </a:spcBef>
              <a:spcAft>
                <a:spcPts val="0"/>
              </a:spcAft>
              <a:buNone/>
            </a:pPr>
            <a:r>
              <a:rPr lang="en">
                <a:solidFill>
                  <a:schemeClr val="dk1"/>
                </a:solidFill>
                <a:highlight>
                  <a:srgbClr val="FFD966"/>
                </a:highlight>
              </a:rPr>
              <a:t>Log data is processed into events, which are then used in analysis. </a:t>
            </a:r>
            <a:endParaRPr>
              <a:highlight>
                <a:srgbClr val="FFD966"/>
              </a:highlight>
            </a:endParaRPr>
          </a:p>
          <a:p>
            <a:pPr indent="0" lvl="0" marL="0" rtl="0" algn="l">
              <a:spcBef>
                <a:spcPts val="800"/>
              </a:spcBef>
              <a:spcAft>
                <a:spcPts val="0"/>
              </a:spcAft>
              <a:buNone/>
            </a:pPr>
            <a:r>
              <a:t/>
            </a:r>
            <a:endParaRPr/>
          </a:p>
          <a:p>
            <a:pPr indent="0" lvl="0" marL="0" rtl="0" algn="l">
              <a:spcBef>
                <a:spcPts val="800"/>
              </a:spcBef>
              <a:spcAft>
                <a:spcPts val="0"/>
              </a:spcAft>
              <a:buNone/>
            </a:pPr>
            <a:r>
              <a:rPr lang="en"/>
              <a:t>3. What is a baseline and how is it used in a SIEMs</a:t>
            </a:r>
            <a:endParaRPr/>
          </a:p>
          <a:p>
            <a:pPr indent="0" lvl="0" marL="0" rtl="0" algn="l">
              <a:spcBef>
                <a:spcPts val="800"/>
              </a:spcBef>
              <a:spcAft>
                <a:spcPts val="800"/>
              </a:spcAft>
              <a:buNone/>
            </a:pPr>
            <a:r>
              <a:t/>
            </a:r>
            <a:endParaRPr>
              <a:highlight>
                <a:srgbClr val="FFD966"/>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8" name="Shape 2048"/>
        <p:cNvGrpSpPr/>
        <p:nvPr/>
      </p:nvGrpSpPr>
      <p:grpSpPr>
        <a:xfrm>
          <a:off x="0" y="0"/>
          <a:ext cx="0" cy="0"/>
          <a:chOff x="0" y="0"/>
          <a:chExt cx="0" cy="0"/>
        </a:xfrm>
      </p:grpSpPr>
      <p:sp>
        <p:nvSpPr>
          <p:cNvPr id="2049" name="Google Shape;2049;p10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Introduction to SIEMS</a:t>
            </a:r>
            <a:endParaRPr>
              <a:latin typeface="Roboto Mono"/>
              <a:ea typeface="Roboto Mono"/>
              <a:cs typeface="Roboto Mono"/>
              <a:sym typeface="Roboto Mono"/>
            </a:endParaRPr>
          </a:p>
        </p:txBody>
      </p:sp>
      <p:sp>
        <p:nvSpPr>
          <p:cNvPr id="2050" name="Google Shape;2050;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1" name="Google Shape;2051;p10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2" name="Google Shape;2052;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Google Shape;2366;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67" name="Google Shape;2367;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a:t>
            </a:r>
            <a:endParaRPr/>
          </a:p>
        </p:txBody>
      </p:sp>
      <p:sp>
        <p:nvSpPr>
          <p:cNvPr id="2368" name="Google Shape;236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9" name="Google Shape;2369;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0" name="Google Shape;2370;p132"/>
          <p:cNvSpPr txBox="1"/>
          <p:nvPr>
            <p:ph idx="3" type="body"/>
          </p:nvPr>
        </p:nvSpPr>
        <p:spPr>
          <a:xfrm>
            <a:off x="175" y="1121413"/>
            <a:ext cx="9144000" cy="3785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1. List two benefits of using SIEMS: Answers may include:</a:t>
            </a:r>
            <a:endParaRPr/>
          </a:p>
          <a:p>
            <a:pPr indent="0" lvl="0" marL="0" rtl="0" algn="l">
              <a:spcBef>
                <a:spcPts val="800"/>
              </a:spcBef>
              <a:spcAft>
                <a:spcPts val="0"/>
              </a:spcAft>
              <a:buNone/>
            </a:pPr>
            <a:r>
              <a:rPr lang="en">
                <a:highlight>
                  <a:srgbClr val="FFD966"/>
                </a:highlight>
              </a:rPr>
              <a:t>Increased efficiency; preventing potential security threats; reducing the impact of security breaches; reducing costs; better reporting log analysis, and retention; and IT compliance</a:t>
            </a:r>
            <a:endParaRPr>
              <a:highlight>
                <a:srgbClr val="FFD966"/>
              </a:highlight>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How are logs used in a SIEMS?</a:t>
            </a:r>
            <a:endParaRPr/>
          </a:p>
          <a:p>
            <a:pPr indent="0" lvl="0" marL="0" rtl="0" algn="l">
              <a:spcBef>
                <a:spcPts val="800"/>
              </a:spcBef>
              <a:spcAft>
                <a:spcPts val="0"/>
              </a:spcAft>
              <a:buNone/>
            </a:pPr>
            <a:r>
              <a:rPr lang="en">
                <a:highlight>
                  <a:srgbClr val="FFD966"/>
                </a:highlight>
              </a:rPr>
              <a:t>SIEMs collect logs from different sources in real-time and security teams use the data to detect and respond to security incidents. </a:t>
            </a:r>
            <a:endParaRPr>
              <a:highlight>
                <a:srgbClr val="FFD966"/>
              </a:highlight>
            </a:endParaRPr>
          </a:p>
          <a:p>
            <a:pPr indent="0" lvl="0" marL="0" rtl="0" algn="l">
              <a:spcBef>
                <a:spcPts val="800"/>
              </a:spcBef>
              <a:spcAft>
                <a:spcPts val="0"/>
              </a:spcAft>
              <a:buNone/>
            </a:pPr>
            <a:r>
              <a:rPr lang="en">
                <a:solidFill>
                  <a:schemeClr val="dk1"/>
                </a:solidFill>
                <a:highlight>
                  <a:srgbClr val="FFD966"/>
                </a:highlight>
              </a:rPr>
              <a:t>Log data is processed into events, which are then used in analysis. </a:t>
            </a:r>
            <a:endParaRPr>
              <a:highlight>
                <a:srgbClr val="FFD966"/>
              </a:highlight>
            </a:endParaRPr>
          </a:p>
          <a:p>
            <a:pPr indent="0" lvl="0" marL="0" rtl="0" algn="l">
              <a:spcBef>
                <a:spcPts val="800"/>
              </a:spcBef>
              <a:spcAft>
                <a:spcPts val="0"/>
              </a:spcAft>
              <a:buNone/>
            </a:pPr>
            <a:r>
              <a:t/>
            </a:r>
            <a:endParaRPr/>
          </a:p>
          <a:p>
            <a:pPr indent="0" lvl="0" marL="0" rtl="0" algn="l">
              <a:spcBef>
                <a:spcPts val="800"/>
              </a:spcBef>
              <a:spcAft>
                <a:spcPts val="0"/>
              </a:spcAft>
              <a:buNone/>
            </a:pPr>
            <a:r>
              <a:rPr lang="en"/>
              <a:t>3. What is a baseline and how is it used in a SIEMs</a:t>
            </a:r>
            <a:endParaRPr/>
          </a:p>
          <a:p>
            <a:pPr indent="0" lvl="0" marL="0" rtl="0" algn="l">
              <a:spcBef>
                <a:spcPts val="800"/>
              </a:spcBef>
              <a:spcAft>
                <a:spcPts val="800"/>
              </a:spcAft>
              <a:buNone/>
            </a:pPr>
            <a:r>
              <a:rPr lang="en">
                <a:highlight>
                  <a:srgbClr val="FFD966"/>
                </a:highlight>
              </a:rPr>
              <a:t>A baseline provides a measure calculated over an extended period of time in order to determine what is normal in a SIEMS data set. </a:t>
            </a:r>
            <a:endParaRPr>
              <a:highlight>
                <a:srgbClr val="FFD966"/>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4" name="Shape 2374"/>
        <p:cNvGrpSpPr/>
        <p:nvPr/>
      </p:nvGrpSpPr>
      <p:grpSpPr>
        <a:xfrm>
          <a:off x="0" y="0"/>
          <a:ext cx="0" cy="0"/>
          <a:chOff x="0" y="0"/>
          <a:chExt cx="0" cy="0"/>
        </a:xfrm>
      </p:grpSpPr>
      <p:sp>
        <p:nvSpPr>
          <p:cNvPr id="2375" name="Google Shape;2375;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76" name="Google Shape;2376;p133"/>
          <p:cNvSpPr txBox="1"/>
          <p:nvPr>
            <p:ph idx="1" type="subTitle"/>
          </p:nvPr>
        </p:nvSpPr>
        <p:spPr>
          <a:xfrm>
            <a:off x="0" y="675975"/>
            <a:ext cx="9144000" cy="1264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Part 2: Use the sample log entry to find the following field names and values: </a:t>
            </a:r>
            <a:endParaRPr b="1"/>
          </a:p>
          <a:p>
            <a:pPr indent="0" lvl="0" marL="0" rtl="0" algn="l">
              <a:spcBef>
                <a:spcPts val="1000"/>
              </a:spcBef>
              <a:spcAft>
                <a:spcPts val="0"/>
              </a:spcAft>
              <a:buNone/>
            </a:pPr>
            <a:r>
              <a:rPr lang="en" sz="1400">
                <a:solidFill>
                  <a:srgbClr val="24292E"/>
                </a:solidFill>
                <a:latin typeface="Inconsolata"/>
                <a:ea typeface="Inconsolata"/>
                <a:cs typeface="Inconsolata"/>
                <a:sym typeface="Inconsolata"/>
              </a:rPr>
              <a:t>192.188.106.240 - - [06/Feb/2019:23:59:45] </a:t>
            </a:r>
            <a:endParaRPr sz="1400">
              <a:solidFill>
                <a:srgbClr val="24292E"/>
              </a:solidFill>
              <a:latin typeface="Inconsolata"/>
              <a:ea typeface="Inconsolata"/>
              <a:cs typeface="Inconsolata"/>
              <a:sym typeface="Inconsolata"/>
            </a:endParaRPr>
          </a:p>
          <a:p>
            <a:pPr indent="0" lvl="0" marL="0" rtl="0" algn="l">
              <a:spcBef>
                <a:spcPts val="0"/>
              </a:spcBef>
              <a:spcAft>
                <a:spcPts val="0"/>
              </a:spcAft>
              <a:buNone/>
            </a:pPr>
            <a:r>
              <a:rPr lang="en" sz="1400">
                <a:solidFill>
                  <a:srgbClr val="032F62"/>
                </a:solidFill>
                <a:latin typeface="Inconsolata"/>
                <a:ea typeface="Inconsolata"/>
                <a:cs typeface="Inconsolata"/>
                <a:sym typeface="Inconsolata"/>
              </a:rPr>
              <a:t>"GET http://www.buttercupgames.com/category.screen?</a:t>
            </a:r>
            <a:endParaRPr sz="1400">
              <a:solidFill>
                <a:srgbClr val="24292E"/>
              </a:solidFill>
              <a:latin typeface="Inconsolata"/>
              <a:ea typeface="Inconsolata"/>
              <a:cs typeface="Inconsolata"/>
              <a:sym typeface="Inconsolata"/>
            </a:endParaRPr>
          </a:p>
          <a:p>
            <a:pPr indent="0" lvl="0" marL="0" marR="152400" rtl="0" algn="l">
              <a:lnSpc>
                <a:spcPct val="145000"/>
              </a:lnSpc>
              <a:spcBef>
                <a:spcPts val="0"/>
              </a:spcBef>
              <a:spcAft>
                <a:spcPts val="0"/>
              </a:spcAft>
              <a:buClr>
                <a:schemeClr val="dk1"/>
              </a:buClr>
              <a:buSzPts val="1100"/>
              <a:buFont typeface="Arial"/>
              <a:buNone/>
            </a:pPr>
            <a:r>
              <a:rPr lang="en" sz="1400">
                <a:solidFill>
                  <a:srgbClr val="032F62"/>
                </a:solidFill>
                <a:latin typeface="Inconsolata"/>
                <a:ea typeface="Inconsolata"/>
                <a:cs typeface="Inconsolata"/>
                <a:sym typeface="Inconsolata"/>
              </a:rPr>
              <a:t>categoryId=TEE&amp;JSESSIONID=SD2SL4FF9ADFF4959 HTTP 1.1"</a:t>
            </a:r>
            <a:r>
              <a:rPr lang="en" sz="1400">
                <a:solidFill>
                  <a:srgbClr val="24292E"/>
                </a:solidFill>
                <a:latin typeface="Inconsolata"/>
                <a:ea typeface="Inconsolata"/>
                <a:cs typeface="Inconsolata"/>
                <a:sym typeface="Inconsolata"/>
              </a:rPr>
              <a:t> 200 2958</a:t>
            </a:r>
            <a:endParaRPr sz="1400">
              <a:solidFill>
                <a:srgbClr val="24292E"/>
              </a:solidFill>
              <a:latin typeface="Inconsolata"/>
              <a:ea typeface="Inconsolata"/>
              <a:cs typeface="Inconsolata"/>
              <a:sym typeface="Inconsolata"/>
            </a:endParaRPr>
          </a:p>
          <a:p>
            <a:pPr indent="0" lvl="0" marL="0" rtl="0" algn="l">
              <a:spcBef>
                <a:spcPts val="0"/>
              </a:spcBef>
              <a:spcAft>
                <a:spcPts val="0"/>
              </a:spcAft>
              <a:buNone/>
            </a:pPr>
            <a:r>
              <a:t/>
            </a:r>
            <a:endParaRPr/>
          </a:p>
        </p:txBody>
      </p:sp>
      <p:sp>
        <p:nvSpPr>
          <p:cNvPr id="2377" name="Google Shape;237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8" name="Google Shape;2378;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9" name="Google Shape;2379;p133"/>
          <p:cNvSpPr txBox="1"/>
          <p:nvPr>
            <p:ph idx="3" type="body"/>
          </p:nvPr>
        </p:nvSpPr>
        <p:spPr>
          <a:xfrm>
            <a:off x="0" y="2084925"/>
            <a:ext cx="9144000" cy="2787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Field names and values: </a:t>
            </a:r>
            <a:endParaRPr sz="1800"/>
          </a:p>
          <a:p>
            <a:pPr indent="0" lvl="0" marL="0" rtl="0" algn="l">
              <a:lnSpc>
                <a:spcPct val="115000"/>
              </a:lnSpc>
              <a:spcBef>
                <a:spcPts val="800"/>
              </a:spcBef>
              <a:spcAft>
                <a:spcPts val="0"/>
              </a:spcAft>
              <a:buNone/>
            </a:pPr>
            <a:r>
              <a:t/>
            </a:r>
            <a:endParaRPr sz="1200">
              <a:highlight>
                <a:srgbClr val="FFFF00"/>
              </a:highlight>
              <a:latin typeface="Roboto Mono"/>
              <a:ea typeface="Roboto Mono"/>
              <a:cs typeface="Roboto Mono"/>
              <a:sym typeface="Roboto Mono"/>
            </a:endParaRPr>
          </a:p>
          <a:p>
            <a:pPr indent="0" lvl="0" marL="0" rtl="0" algn="l">
              <a:spcBef>
                <a:spcPts val="12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3" name="Shape 2383"/>
        <p:cNvGrpSpPr/>
        <p:nvPr/>
      </p:nvGrpSpPr>
      <p:grpSpPr>
        <a:xfrm>
          <a:off x="0" y="0"/>
          <a:ext cx="0" cy="0"/>
          <a:chOff x="0" y="0"/>
          <a:chExt cx="0" cy="0"/>
        </a:xfrm>
      </p:grpSpPr>
      <p:sp>
        <p:nvSpPr>
          <p:cNvPr id="2384" name="Google Shape;2384;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85" name="Google Shape;2385;p134"/>
          <p:cNvSpPr txBox="1"/>
          <p:nvPr>
            <p:ph idx="1" type="subTitle"/>
          </p:nvPr>
        </p:nvSpPr>
        <p:spPr>
          <a:xfrm>
            <a:off x="0" y="675975"/>
            <a:ext cx="9144000" cy="1264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Part 2: Use the sample log entry to find the following field names and values: </a:t>
            </a:r>
            <a:endParaRPr b="1"/>
          </a:p>
          <a:p>
            <a:pPr indent="0" lvl="0" marL="0" rtl="0" algn="l">
              <a:spcBef>
                <a:spcPts val="1000"/>
              </a:spcBef>
              <a:spcAft>
                <a:spcPts val="0"/>
              </a:spcAft>
              <a:buNone/>
            </a:pPr>
            <a:r>
              <a:rPr lang="en" sz="1400">
                <a:solidFill>
                  <a:srgbClr val="24292E"/>
                </a:solidFill>
                <a:latin typeface="Inconsolata"/>
                <a:ea typeface="Inconsolata"/>
                <a:cs typeface="Inconsolata"/>
                <a:sym typeface="Inconsolata"/>
              </a:rPr>
              <a:t>192.188.106.240 - - [06/Feb/2019:23:59:45] </a:t>
            </a:r>
            <a:endParaRPr sz="1400">
              <a:solidFill>
                <a:srgbClr val="24292E"/>
              </a:solidFill>
              <a:latin typeface="Inconsolata"/>
              <a:ea typeface="Inconsolata"/>
              <a:cs typeface="Inconsolata"/>
              <a:sym typeface="Inconsolata"/>
            </a:endParaRPr>
          </a:p>
          <a:p>
            <a:pPr indent="0" lvl="0" marL="0" rtl="0" algn="l">
              <a:spcBef>
                <a:spcPts val="0"/>
              </a:spcBef>
              <a:spcAft>
                <a:spcPts val="0"/>
              </a:spcAft>
              <a:buNone/>
            </a:pPr>
            <a:r>
              <a:rPr lang="en" sz="1400">
                <a:solidFill>
                  <a:srgbClr val="032F62"/>
                </a:solidFill>
                <a:latin typeface="Inconsolata"/>
                <a:ea typeface="Inconsolata"/>
                <a:cs typeface="Inconsolata"/>
                <a:sym typeface="Inconsolata"/>
              </a:rPr>
              <a:t>"GET http://www.buttercupgames.com/category.screen?</a:t>
            </a:r>
            <a:endParaRPr sz="1400">
              <a:solidFill>
                <a:srgbClr val="24292E"/>
              </a:solidFill>
              <a:latin typeface="Inconsolata"/>
              <a:ea typeface="Inconsolata"/>
              <a:cs typeface="Inconsolata"/>
              <a:sym typeface="Inconsolata"/>
            </a:endParaRPr>
          </a:p>
          <a:p>
            <a:pPr indent="0" lvl="0" marL="0" marR="152400" rtl="0" algn="l">
              <a:lnSpc>
                <a:spcPct val="145000"/>
              </a:lnSpc>
              <a:spcBef>
                <a:spcPts val="0"/>
              </a:spcBef>
              <a:spcAft>
                <a:spcPts val="0"/>
              </a:spcAft>
              <a:buClr>
                <a:schemeClr val="dk1"/>
              </a:buClr>
              <a:buSzPts val="1100"/>
              <a:buFont typeface="Arial"/>
              <a:buNone/>
            </a:pPr>
            <a:r>
              <a:rPr lang="en" sz="1400">
                <a:solidFill>
                  <a:srgbClr val="032F62"/>
                </a:solidFill>
                <a:latin typeface="Inconsolata"/>
                <a:ea typeface="Inconsolata"/>
                <a:cs typeface="Inconsolata"/>
                <a:sym typeface="Inconsolata"/>
              </a:rPr>
              <a:t>categoryId=TEE&amp;JSESSIONID=SD2SL4FF9ADFF4959 HTTP 1.1"</a:t>
            </a:r>
            <a:r>
              <a:rPr lang="en" sz="1400">
                <a:solidFill>
                  <a:srgbClr val="24292E"/>
                </a:solidFill>
                <a:latin typeface="Inconsolata"/>
                <a:ea typeface="Inconsolata"/>
                <a:cs typeface="Inconsolata"/>
                <a:sym typeface="Inconsolata"/>
              </a:rPr>
              <a:t> 200 2958</a:t>
            </a:r>
            <a:endParaRPr sz="1400">
              <a:solidFill>
                <a:srgbClr val="24292E"/>
              </a:solidFill>
              <a:latin typeface="Inconsolata"/>
              <a:ea typeface="Inconsolata"/>
              <a:cs typeface="Inconsolata"/>
              <a:sym typeface="Inconsolata"/>
            </a:endParaRPr>
          </a:p>
          <a:p>
            <a:pPr indent="0" lvl="0" marL="0" rtl="0" algn="l">
              <a:spcBef>
                <a:spcPts val="0"/>
              </a:spcBef>
              <a:spcAft>
                <a:spcPts val="0"/>
              </a:spcAft>
              <a:buNone/>
            </a:pPr>
            <a:r>
              <a:t/>
            </a:r>
            <a:endParaRPr/>
          </a:p>
        </p:txBody>
      </p:sp>
      <p:sp>
        <p:nvSpPr>
          <p:cNvPr id="2386" name="Google Shape;2386;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7" name="Google Shape;2387;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88" name="Google Shape;2388;p134"/>
          <p:cNvSpPr txBox="1"/>
          <p:nvPr>
            <p:ph idx="3" type="body"/>
          </p:nvPr>
        </p:nvSpPr>
        <p:spPr>
          <a:xfrm>
            <a:off x="0" y="2084925"/>
            <a:ext cx="9144000" cy="2787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Field names and values:</a:t>
            </a:r>
            <a:endParaRPr sz="1800"/>
          </a:p>
          <a:p>
            <a:pPr indent="0" lvl="0" marL="0" rtl="0" algn="l">
              <a:lnSpc>
                <a:spcPct val="113000"/>
              </a:lnSpc>
              <a:spcBef>
                <a:spcPts val="800"/>
              </a:spcBef>
              <a:spcAft>
                <a:spcPts val="0"/>
              </a:spcAft>
              <a:buClr>
                <a:schemeClr val="dk1"/>
              </a:buClr>
              <a:buSzPts val="1100"/>
              <a:buFont typeface="Arial"/>
              <a:buNone/>
            </a:pPr>
            <a:r>
              <a:rPr b="1" lang="en">
                <a:solidFill>
                  <a:schemeClr val="dk1"/>
                </a:solidFill>
                <a:highlight>
                  <a:srgbClr val="FFD966"/>
                </a:highlight>
                <a:latin typeface="Roboto Mono"/>
                <a:ea typeface="Roboto Mono"/>
                <a:cs typeface="Roboto Mono"/>
                <a:sym typeface="Roboto Mono"/>
              </a:rPr>
              <a:t>client_ip</a:t>
            </a:r>
            <a:r>
              <a:rPr lang="en">
                <a:solidFill>
                  <a:schemeClr val="dk1"/>
                </a:solidFill>
                <a:highlight>
                  <a:srgbClr val="FFD966"/>
                </a:highlight>
                <a:latin typeface="Roboto Mono"/>
                <a:ea typeface="Roboto Mono"/>
                <a:cs typeface="Roboto Mono"/>
                <a:sym typeface="Roboto Mono"/>
              </a:rPr>
              <a:t> = 192.188.106.240</a:t>
            </a:r>
            <a:endParaRPr>
              <a:solidFill>
                <a:schemeClr val="dk1"/>
              </a:solidFill>
              <a:highlight>
                <a:srgbClr val="FFD966"/>
              </a:highlight>
              <a:latin typeface="Roboto Mono"/>
              <a:ea typeface="Roboto Mono"/>
              <a:cs typeface="Roboto Mono"/>
              <a:sym typeface="Roboto Mono"/>
            </a:endParaRPr>
          </a:p>
          <a:p>
            <a:pPr indent="0" lvl="0" marL="0" rtl="0" algn="l">
              <a:lnSpc>
                <a:spcPct val="113000"/>
              </a:lnSpc>
              <a:spcBef>
                <a:spcPts val="400"/>
              </a:spcBef>
              <a:spcAft>
                <a:spcPts val="0"/>
              </a:spcAft>
              <a:buClr>
                <a:schemeClr val="dk1"/>
              </a:buClr>
              <a:buSzPts val="1100"/>
              <a:buFont typeface="Arial"/>
              <a:buNone/>
            </a:pPr>
            <a:r>
              <a:rPr b="1" lang="en">
                <a:solidFill>
                  <a:schemeClr val="dk1"/>
                </a:solidFill>
                <a:highlight>
                  <a:srgbClr val="FFD966"/>
                </a:highlight>
                <a:latin typeface="Roboto Mono"/>
                <a:ea typeface="Roboto Mono"/>
                <a:cs typeface="Roboto Mono"/>
                <a:sym typeface="Roboto Mono"/>
              </a:rPr>
              <a:t>timestamp</a:t>
            </a:r>
            <a:r>
              <a:rPr lang="en">
                <a:solidFill>
                  <a:schemeClr val="dk1"/>
                </a:solidFill>
                <a:highlight>
                  <a:srgbClr val="FFD966"/>
                </a:highlight>
                <a:latin typeface="Roboto Mono"/>
                <a:ea typeface="Roboto Mono"/>
                <a:cs typeface="Roboto Mono"/>
                <a:sym typeface="Roboto Mono"/>
              </a:rPr>
              <a:t> = 06/Feb/2019:23:59:45</a:t>
            </a:r>
            <a:endParaRPr>
              <a:solidFill>
                <a:schemeClr val="dk1"/>
              </a:solidFill>
              <a:highlight>
                <a:srgbClr val="FFD966"/>
              </a:highlight>
              <a:latin typeface="Roboto Mono"/>
              <a:ea typeface="Roboto Mono"/>
              <a:cs typeface="Roboto Mono"/>
              <a:sym typeface="Roboto Mono"/>
            </a:endParaRPr>
          </a:p>
          <a:p>
            <a:pPr indent="0" lvl="0" marL="0" rtl="0" algn="l">
              <a:lnSpc>
                <a:spcPct val="113000"/>
              </a:lnSpc>
              <a:spcBef>
                <a:spcPts val="400"/>
              </a:spcBef>
              <a:spcAft>
                <a:spcPts val="0"/>
              </a:spcAft>
              <a:buClr>
                <a:schemeClr val="dk1"/>
              </a:buClr>
              <a:buSzPts val="1100"/>
              <a:buFont typeface="Arial"/>
              <a:buNone/>
            </a:pPr>
            <a:r>
              <a:rPr b="1" lang="en">
                <a:solidFill>
                  <a:schemeClr val="dk1"/>
                </a:solidFill>
                <a:highlight>
                  <a:srgbClr val="FFD966"/>
                </a:highlight>
                <a:latin typeface="Roboto Mono"/>
                <a:ea typeface="Roboto Mono"/>
                <a:cs typeface="Roboto Mono"/>
                <a:sym typeface="Roboto Mono"/>
              </a:rPr>
              <a:t>http_method</a:t>
            </a:r>
            <a:r>
              <a:rPr lang="en">
                <a:solidFill>
                  <a:schemeClr val="dk1"/>
                </a:solidFill>
                <a:highlight>
                  <a:srgbClr val="FFD966"/>
                </a:highlight>
                <a:latin typeface="Roboto Mono"/>
                <a:ea typeface="Roboto Mono"/>
                <a:cs typeface="Roboto Mono"/>
                <a:sym typeface="Roboto Mono"/>
              </a:rPr>
              <a:t> = GET</a:t>
            </a:r>
            <a:endParaRPr>
              <a:solidFill>
                <a:schemeClr val="dk1"/>
              </a:solidFill>
              <a:highlight>
                <a:srgbClr val="FFD966"/>
              </a:highlight>
              <a:latin typeface="Roboto Mono"/>
              <a:ea typeface="Roboto Mono"/>
              <a:cs typeface="Roboto Mono"/>
              <a:sym typeface="Roboto Mono"/>
            </a:endParaRPr>
          </a:p>
          <a:p>
            <a:pPr indent="0" lvl="0" marL="0" rtl="0" algn="l">
              <a:lnSpc>
                <a:spcPct val="113000"/>
              </a:lnSpc>
              <a:spcBef>
                <a:spcPts val="400"/>
              </a:spcBef>
              <a:spcAft>
                <a:spcPts val="0"/>
              </a:spcAft>
              <a:buClr>
                <a:schemeClr val="dk1"/>
              </a:buClr>
              <a:buSzPts val="1100"/>
              <a:buFont typeface="Arial"/>
              <a:buNone/>
            </a:pPr>
            <a:r>
              <a:rPr b="1" lang="en">
                <a:solidFill>
                  <a:schemeClr val="dk1"/>
                </a:solidFill>
                <a:highlight>
                  <a:srgbClr val="FFD966"/>
                </a:highlight>
                <a:latin typeface="Roboto Mono"/>
                <a:ea typeface="Roboto Mono"/>
                <a:cs typeface="Roboto Mono"/>
                <a:sym typeface="Roboto Mono"/>
              </a:rPr>
              <a:t>http_url</a:t>
            </a:r>
            <a:r>
              <a:rPr lang="en">
                <a:solidFill>
                  <a:schemeClr val="dk1"/>
                </a:solidFill>
                <a:highlight>
                  <a:srgbClr val="FFD966"/>
                </a:highlight>
                <a:latin typeface="Roboto Mono"/>
                <a:ea typeface="Roboto Mono"/>
                <a:cs typeface="Roboto Mono"/>
                <a:sym typeface="Roboto Mono"/>
              </a:rPr>
              <a:t>= GET http://www.buttercupgames.com/category.screen?categoryId=TEE&amp;JSESSIONID=SD2SL4FF9ADFF4959 HTTP 1.1</a:t>
            </a:r>
            <a:endParaRPr>
              <a:solidFill>
                <a:schemeClr val="dk1"/>
              </a:solidFill>
              <a:highlight>
                <a:srgbClr val="FFD966"/>
              </a:highlight>
              <a:latin typeface="Roboto Mono"/>
              <a:ea typeface="Roboto Mono"/>
              <a:cs typeface="Roboto Mono"/>
              <a:sym typeface="Roboto Mono"/>
            </a:endParaRPr>
          </a:p>
          <a:p>
            <a:pPr indent="0" lvl="0" marL="0" rtl="0" algn="l">
              <a:lnSpc>
                <a:spcPct val="113000"/>
              </a:lnSpc>
              <a:spcBef>
                <a:spcPts val="400"/>
              </a:spcBef>
              <a:spcAft>
                <a:spcPts val="0"/>
              </a:spcAft>
              <a:buClr>
                <a:schemeClr val="dk1"/>
              </a:buClr>
              <a:buSzPts val="1100"/>
              <a:buFont typeface="Arial"/>
              <a:buNone/>
            </a:pPr>
            <a:r>
              <a:rPr b="1" lang="en">
                <a:solidFill>
                  <a:schemeClr val="dk1"/>
                </a:solidFill>
                <a:highlight>
                  <a:srgbClr val="FFD966"/>
                </a:highlight>
                <a:latin typeface="Roboto Mono"/>
                <a:ea typeface="Roboto Mono"/>
                <a:cs typeface="Roboto Mono"/>
                <a:sym typeface="Roboto Mono"/>
              </a:rPr>
              <a:t>status</a:t>
            </a:r>
            <a:r>
              <a:rPr lang="en">
                <a:solidFill>
                  <a:schemeClr val="dk1"/>
                </a:solidFill>
                <a:highlight>
                  <a:srgbClr val="FFD966"/>
                </a:highlight>
                <a:latin typeface="Roboto Mono"/>
                <a:ea typeface="Roboto Mono"/>
                <a:cs typeface="Roboto Mono"/>
                <a:sym typeface="Roboto Mono"/>
              </a:rPr>
              <a:t> = 200</a:t>
            </a:r>
            <a:endParaRPr>
              <a:solidFill>
                <a:schemeClr val="dk1"/>
              </a:solidFill>
              <a:highlight>
                <a:srgbClr val="FFD966"/>
              </a:highlight>
              <a:latin typeface="Roboto Mono"/>
              <a:ea typeface="Roboto Mono"/>
              <a:cs typeface="Roboto Mono"/>
              <a:sym typeface="Roboto Mono"/>
            </a:endParaRPr>
          </a:p>
          <a:p>
            <a:pPr indent="0" lvl="0" marL="0" rtl="0" algn="l">
              <a:lnSpc>
                <a:spcPct val="113000"/>
              </a:lnSpc>
              <a:spcBef>
                <a:spcPts val="400"/>
              </a:spcBef>
              <a:spcAft>
                <a:spcPts val="0"/>
              </a:spcAft>
              <a:buNone/>
            </a:pPr>
            <a:r>
              <a:rPr b="1" lang="en">
                <a:solidFill>
                  <a:schemeClr val="dk1"/>
                </a:solidFill>
                <a:highlight>
                  <a:srgbClr val="FFD966"/>
                </a:highlight>
                <a:latin typeface="Roboto Mono"/>
                <a:ea typeface="Roboto Mono"/>
                <a:cs typeface="Roboto Mono"/>
                <a:sym typeface="Roboto Mono"/>
              </a:rPr>
              <a:t>bytes</a:t>
            </a:r>
            <a:r>
              <a:rPr lang="en">
                <a:solidFill>
                  <a:schemeClr val="dk1"/>
                </a:solidFill>
                <a:highlight>
                  <a:srgbClr val="FFD966"/>
                </a:highlight>
                <a:latin typeface="Roboto Mono"/>
                <a:ea typeface="Roboto Mono"/>
                <a:cs typeface="Roboto Mono"/>
                <a:sym typeface="Roboto Mono"/>
              </a:rPr>
              <a:t> = 2958</a:t>
            </a:r>
            <a:r>
              <a:rPr lang="en" sz="1800"/>
              <a:t> </a:t>
            </a:r>
            <a:endParaRPr sz="1800"/>
          </a:p>
          <a:p>
            <a:pPr indent="0" lvl="0" marL="0" rtl="0" algn="l">
              <a:lnSpc>
                <a:spcPct val="113000"/>
              </a:lnSpc>
              <a:spcBef>
                <a:spcPts val="400"/>
              </a:spcBef>
              <a:spcAft>
                <a:spcPts val="0"/>
              </a:spcAft>
              <a:buNone/>
            </a:pPr>
            <a:r>
              <a:t/>
            </a:r>
            <a:endParaRPr sz="1200">
              <a:highlight>
                <a:srgbClr val="FFFF00"/>
              </a:highlight>
              <a:latin typeface="Roboto Mono"/>
              <a:ea typeface="Roboto Mono"/>
              <a:cs typeface="Roboto Mono"/>
              <a:sym typeface="Roboto Mono"/>
            </a:endParaRPr>
          </a:p>
          <a:p>
            <a:pPr indent="0" lvl="0" marL="0" rtl="0" algn="l">
              <a:lnSpc>
                <a:spcPct val="113000"/>
              </a:lnSpc>
              <a:spcBef>
                <a:spcPts val="400"/>
              </a:spcBef>
              <a:spcAft>
                <a:spcPts val="0"/>
              </a:spcAft>
              <a:buNone/>
            </a:pPr>
            <a:r>
              <a:t/>
            </a:r>
            <a:endParaRPr/>
          </a:p>
          <a:p>
            <a:pPr indent="0" lvl="0" marL="0" rtl="0" algn="l">
              <a:lnSpc>
                <a:spcPct val="113000"/>
              </a:lnSpc>
              <a:spcBef>
                <a:spcPts val="400"/>
              </a:spcBef>
              <a:spcAft>
                <a:spcPts val="0"/>
              </a:spcAft>
              <a:buNone/>
            </a:pPr>
            <a:r>
              <a:t/>
            </a:r>
            <a:endParaRPr/>
          </a:p>
          <a:p>
            <a:pPr indent="0" lvl="0" marL="0" rtl="0" algn="l">
              <a:lnSpc>
                <a:spcPct val="113000"/>
              </a:lnSpc>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2" name="Shape 2392"/>
        <p:cNvGrpSpPr/>
        <p:nvPr/>
      </p:nvGrpSpPr>
      <p:grpSpPr>
        <a:xfrm>
          <a:off x="0" y="0"/>
          <a:ext cx="0" cy="0"/>
          <a:chOff x="0" y="0"/>
          <a:chExt cx="0" cy="0"/>
        </a:xfrm>
      </p:grpSpPr>
      <p:sp>
        <p:nvSpPr>
          <p:cNvPr id="2393" name="Google Shape;2393;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394" name="Google Shape;2394;p135"/>
          <p:cNvSpPr txBox="1"/>
          <p:nvPr>
            <p:ph idx="1" type="subTitle"/>
          </p:nvPr>
        </p:nvSpPr>
        <p:spPr>
          <a:xfrm>
            <a:off x="0" y="675975"/>
            <a:ext cx="9144000" cy="654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Part 3: </a:t>
            </a:r>
            <a:r>
              <a:rPr lang="en" sz="1600">
                <a:highlight>
                  <a:srgbClr val="FFFFFF"/>
                </a:highlight>
              </a:rPr>
              <a:t>Write a pseudocode statement(s) that checks if the </a:t>
            </a:r>
            <a:r>
              <a:rPr lang="en">
                <a:highlight>
                  <a:srgbClr val="FFFFFF"/>
                </a:highlight>
                <a:latin typeface="Inconsolata"/>
                <a:ea typeface="Inconsolata"/>
                <a:cs typeface="Inconsolata"/>
                <a:sym typeface="Inconsolata"/>
              </a:rPr>
              <a:t>GET</a:t>
            </a:r>
            <a:r>
              <a:rPr lang="en" sz="1600">
                <a:highlight>
                  <a:srgbClr val="FFFFFF"/>
                </a:highlight>
              </a:rPr>
              <a:t> request sent to the server was unsuccessful for the source IP address and the date in our sample log entry.</a:t>
            </a:r>
            <a:r>
              <a:rPr lang="en" sz="1600">
                <a:highlight>
                  <a:srgbClr val="FFFFFF"/>
                </a:highlight>
                <a:latin typeface="Arial"/>
                <a:ea typeface="Arial"/>
                <a:cs typeface="Arial"/>
                <a:sym typeface="Arial"/>
              </a:rPr>
              <a:t> </a:t>
            </a:r>
            <a:endParaRPr sz="1600"/>
          </a:p>
          <a:p>
            <a:pPr indent="0" lvl="0" marL="0" rtl="0" algn="l">
              <a:spcBef>
                <a:spcPts val="1000"/>
              </a:spcBef>
              <a:spcAft>
                <a:spcPts val="0"/>
              </a:spcAft>
              <a:buNone/>
            </a:pPr>
            <a:r>
              <a:t/>
            </a:r>
            <a:endParaRPr/>
          </a:p>
        </p:txBody>
      </p:sp>
      <p:sp>
        <p:nvSpPr>
          <p:cNvPr id="2395" name="Google Shape;2395;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6" name="Google Shape;2396;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Google Shape;2401;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402" name="Google Shape;2402;p136"/>
          <p:cNvSpPr txBox="1"/>
          <p:nvPr>
            <p:ph idx="1" type="subTitle"/>
          </p:nvPr>
        </p:nvSpPr>
        <p:spPr>
          <a:xfrm>
            <a:off x="0" y="675975"/>
            <a:ext cx="9144000" cy="654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Part 3: </a:t>
            </a:r>
            <a:r>
              <a:rPr lang="en" sz="1600">
                <a:highlight>
                  <a:srgbClr val="FFFFFF"/>
                </a:highlight>
              </a:rPr>
              <a:t>Write a pseudocode statement(s) that checks if the </a:t>
            </a:r>
            <a:r>
              <a:rPr lang="en">
                <a:highlight>
                  <a:srgbClr val="FFFFFF"/>
                </a:highlight>
                <a:latin typeface="Inconsolata"/>
                <a:ea typeface="Inconsolata"/>
                <a:cs typeface="Inconsolata"/>
                <a:sym typeface="Inconsolata"/>
              </a:rPr>
              <a:t>GET</a:t>
            </a:r>
            <a:r>
              <a:rPr lang="en" sz="1600">
                <a:highlight>
                  <a:srgbClr val="FFFFFF"/>
                </a:highlight>
              </a:rPr>
              <a:t> request sent to the server was unsuccessful for the source IP address and the date in our sample log entry.</a:t>
            </a:r>
            <a:r>
              <a:rPr lang="en" sz="1600">
                <a:highlight>
                  <a:srgbClr val="FFFFFF"/>
                </a:highlight>
                <a:latin typeface="Arial"/>
                <a:ea typeface="Arial"/>
                <a:cs typeface="Arial"/>
                <a:sym typeface="Arial"/>
              </a:rPr>
              <a:t> </a:t>
            </a:r>
            <a:endParaRPr sz="1600"/>
          </a:p>
          <a:p>
            <a:pPr indent="0" lvl="0" marL="0" rtl="0" algn="l">
              <a:spcBef>
                <a:spcPts val="1000"/>
              </a:spcBef>
              <a:spcAft>
                <a:spcPts val="0"/>
              </a:spcAft>
              <a:buNone/>
            </a:pPr>
            <a:r>
              <a:t/>
            </a:r>
            <a:endParaRPr/>
          </a:p>
        </p:txBody>
      </p:sp>
      <p:sp>
        <p:nvSpPr>
          <p:cNvPr id="2403" name="Google Shape;2403;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4" name="Google Shape;2404;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05" name="Google Shape;2405;p136"/>
          <p:cNvSpPr txBox="1"/>
          <p:nvPr>
            <p:ph idx="3" type="body"/>
          </p:nvPr>
        </p:nvSpPr>
        <p:spPr>
          <a:xfrm>
            <a:off x="0" y="1443037"/>
            <a:ext cx="9144000" cy="3429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solidFill>
                  <a:schemeClr val="dk1"/>
                </a:solidFill>
              </a:rPr>
              <a:t>Potential Solution: </a:t>
            </a:r>
            <a:endParaRPr sz="1800">
              <a:solidFill>
                <a:schemeClr val="dk1"/>
              </a:solidFill>
            </a:endParaRPr>
          </a:p>
          <a:p>
            <a:pPr indent="0" lvl="0" marL="0" rtl="0" algn="l">
              <a:lnSpc>
                <a:spcPct val="115000"/>
              </a:lnSpc>
              <a:spcBef>
                <a:spcPts val="1200"/>
              </a:spcBef>
              <a:spcAft>
                <a:spcPts val="0"/>
              </a:spcAft>
              <a:buNone/>
            </a:pPr>
            <a:r>
              <a:rPr lang="en" sz="1800">
                <a:solidFill>
                  <a:srgbClr val="24292E"/>
                </a:solidFill>
                <a:highlight>
                  <a:srgbClr val="FFD966"/>
                </a:highlight>
                <a:latin typeface="Roboto Mono"/>
                <a:ea typeface="Roboto Mono"/>
                <a:cs typeface="Roboto Mono"/>
                <a:sym typeface="Roboto Mono"/>
              </a:rPr>
              <a:t>client_ip is equal to </a:t>
            </a:r>
            <a:r>
              <a:rPr lang="en" sz="1800">
                <a:solidFill>
                  <a:srgbClr val="032F62"/>
                </a:solidFill>
                <a:highlight>
                  <a:srgbClr val="FFD966"/>
                </a:highlight>
                <a:latin typeface="Roboto Mono"/>
                <a:ea typeface="Roboto Mono"/>
                <a:cs typeface="Roboto Mono"/>
                <a:sym typeface="Roboto Mono"/>
              </a:rPr>
              <a:t>`192.188.106.240`</a:t>
            </a:r>
            <a:endParaRPr sz="1800">
              <a:solidFill>
                <a:srgbClr val="24292E"/>
              </a:solidFill>
              <a:highlight>
                <a:srgbClr val="FFD966"/>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800">
                <a:solidFill>
                  <a:srgbClr val="24292E"/>
                </a:solidFill>
                <a:highlight>
                  <a:srgbClr val="FFD966"/>
                </a:highlight>
                <a:latin typeface="Roboto Mono"/>
                <a:ea typeface="Roboto Mono"/>
                <a:cs typeface="Roboto Mono"/>
                <a:sym typeface="Roboto Mono"/>
              </a:rPr>
              <a:t>AND</a:t>
            </a:r>
            <a:endParaRPr sz="1800">
              <a:solidFill>
                <a:srgbClr val="24292E"/>
              </a:solidFill>
              <a:highlight>
                <a:srgbClr val="FFD966"/>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800">
                <a:solidFill>
                  <a:srgbClr val="24292E"/>
                </a:solidFill>
                <a:highlight>
                  <a:srgbClr val="FFD966"/>
                </a:highlight>
                <a:latin typeface="Roboto Mono"/>
                <a:ea typeface="Roboto Mono"/>
                <a:cs typeface="Roboto Mono"/>
                <a:sym typeface="Roboto Mono"/>
              </a:rPr>
              <a:t>timestamp is equal to </a:t>
            </a:r>
            <a:r>
              <a:rPr lang="en" sz="1800">
                <a:solidFill>
                  <a:srgbClr val="032F62"/>
                </a:solidFill>
                <a:highlight>
                  <a:srgbClr val="FFD966"/>
                </a:highlight>
                <a:latin typeface="Roboto Mono"/>
                <a:ea typeface="Roboto Mono"/>
                <a:cs typeface="Roboto Mono"/>
                <a:sym typeface="Roboto Mono"/>
              </a:rPr>
              <a:t>`06/Feb/2019:23:59:45`</a:t>
            </a:r>
            <a:endParaRPr sz="1800">
              <a:solidFill>
                <a:srgbClr val="24292E"/>
              </a:solidFill>
              <a:highlight>
                <a:srgbClr val="FFD966"/>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800">
                <a:solidFill>
                  <a:srgbClr val="24292E"/>
                </a:solidFill>
                <a:highlight>
                  <a:srgbClr val="FFD966"/>
                </a:highlight>
                <a:latin typeface="Roboto Mono"/>
                <a:ea typeface="Roboto Mono"/>
                <a:cs typeface="Roboto Mono"/>
                <a:sym typeface="Roboto Mono"/>
              </a:rPr>
              <a:t>AND</a:t>
            </a:r>
            <a:endParaRPr sz="1800">
              <a:solidFill>
                <a:srgbClr val="24292E"/>
              </a:solidFill>
              <a:highlight>
                <a:srgbClr val="FFD966"/>
              </a:highlight>
              <a:latin typeface="Roboto Mono"/>
              <a:ea typeface="Roboto Mono"/>
              <a:cs typeface="Roboto Mono"/>
              <a:sym typeface="Roboto Mono"/>
            </a:endParaRPr>
          </a:p>
          <a:p>
            <a:pPr indent="0" lvl="0" marL="0" marR="152400" rtl="0" algn="l">
              <a:lnSpc>
                <a:spcPct val="115000"/>
              </a:lnSpc>
              <a:spcBef>
                <a:spcPts val="1200"/>
              </a:spcBef>
              <a:spcAft>
                <a:spcPts val="0"/>
              </a:spcAft>
              <a:buNone/>
            </a:pPr>
            <a:r>
              <a:rPr lang="en" sz="1800">
                <a:solidFill>
                  <a:srgbClr val="24292E"/>
                </a:solidFill>
                <a:highlight>
                  <a:srgbClr val="FFD966"/>
                </a:highlight>
                <a:latin typeface="Roboto Mono"/>
                <a:ea typeface="Roboto Mono"/>
                <a:cs typeface="Roboto Mono"/>
                <a:sym typeface="Roboto Mono"/>
              </a:rPr>
              <a:t>status does not equal </a:t>
            </a:r>
            <a:r>
              <a:rPr lang="en" sz="1800">
                <a:solidFill>
                  <a:srgbClr val="032F62"/>
                </a:solidFill>
                <a:highlight>
                  <a:srgbClr val="FFD966"/>
                </a:highlight>
                <a:latin typeface="Roboto Mono"/>
                <a:ea typeface="Roboto Mono"/>
                <a:cs typeface="Roboto Mono"/>
                <a:sym typeface="Roboto Mono"/>
              </a:rPr>
              <a:t>`200`</a:t>
            </a:r>
            <a:endParaRPr>
              <a:highlight>
                <a:srgbClr val="FFD966"/>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9" name="Shape 2409"/>
        <p:cNvGrpSpPr/>
        <p:nvPr/>
      </p:nvGrpSpPr>
      <p:grpSpPr>
        <a:xfrm>
          <a:off x="0" y="0"/>
          <a:ext cx="0" cy="0"/>
          <a:chOff x="0" y="0"/>
          <a:chExt cx="0" cy="0"/>
        </a:xfrm>
      </p:grpSpPr>
      <p:sp>
        <p:nvSpPr>
          <p:cNvPr id="2410" name="Google Shape;2410;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411" name="Google Shape;2411;p137"/>
          <p:cNvSpPr txBox="1"/>
          <p:nvPr>
            <p:ph idx="1" type="subTitle"/>
          </p:nvPr>
        </p:nvSpPr>
        <p:spPr>
          <a:xfrm>
            <a:off x="0" y="675975"/>
            <a:ext cx="9144000" cy="654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highlight>
                  <a:srgbClr val="FFFFFF"/>
                </a:highlight>
              </a:rPr>
              <a:t>Extra Challenge: </a:t>
            </a:r>
            <a:r>
              <a:rPr lang="en" sz="1600">
                <a:highlight>
                  <a:srgbClr val="FFFFFF"/>
                </a:highlight>
              </a:rPr>
              <a:t>Send an alert if the count of unsuccessful GET responses are greater than 50 in one minute. </a:t>
            </a:r>
            <a:endParaRPr sz="1600"/>
          </a:p>
          <a:p>
            <a:pPr indent="0" lvl="0" marL="0" rtl="0" algn="l">
              <a:spcBef>
                <a:spcPts val="1000"/>
              </a:spcBef>
              <a:spcAft>
                <a:spcPts val="0"/>
              </a:spcAft>
              <a:buNone/>
            </a:pPr>
            <a:r>
              <a:t/>
            </a:r>
            <a:endParaRPr/>
          </a:p>
        </p:txBody>
      </p:sp>
      <p:sp>
        <p:nvSpPr>
          <p:cNvPr id="2412" name="Google Shape;2412;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3" name="Google Shape;2413;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14" name="Google Shape;2414;p137"/>
          <p:cNvSpPr txBox="1"/>
          <p:nvPr>
            <p:ph idx="3" type="body"/>
          </p:nvPr>
        </p:nvSpPr>
        <p:spPr>
          <a:xfrm>
            <a:off x="0" y="1443037"/>
            <a:ext cx="9144000" cy="3429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Potential Solution: </a:t>
            </a:r>
            <a:endParaRPr sz="18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200">
              <a:highlight>
                <a:srgbClr val="FFFF00"/>
              </a:highlight>
              <a:latin typeface="Roboto Mono"/>
              <a:ea typeface="Roboto Mono"/>
              <a:cs typeface="Roboto Mono"/>
              <a:sym typeface="Roboto Mono"/>
            </a:endParaRPr>
          </a:p>
          <a:p>
            <a:pPr indent="0" lvl="0" marL="0" rtl="0" algn="l">
              <a:spcBef>
                <a:spcPts val="12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8" name="Shape 2418"/>
        <p:cNvGrpSpPr/>
        <p:nvPr/>
      </p:nvGrpSpPr>
      <p:grpSpPr>
        <a:xfrm>
          <a:off x="0" y="0"/>
          <a:ext cx="0" cy="0"/>
          <a:chOff x="0" y="0"/>
          <a:chExt cx="0" cy="0"/>
        </a:xfrm>
      </p:grpSpPr>
      <p:sp>
        <p:nvSpPr>
          <p:cNvPr id="2419" name="Google Shape;2419;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Working with Logs and Events Review</a:t>
            </a:r>
            <a:endParaRPr/>
          </a:p>
        </p:txBody>
      </p:sp>
      <p:sp>
        <p:nvSpPr>
          <p:cNvPr id="2420" name="Google Shape;2420;p138"/>
          <p:cNvSpPr txBox="1"/>
          <p:nvPr>
            <p:ph idx="1" type="subTitle"/>
          </p:nvPr>
        </p:nvSpPr>
        <p:spPr>
          <a:xfrm>
            <a:off x="0" y="675975"/>
            <a:ext cx="9144000" cy="654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highlight>
                  <a:srgbClr val="FFFFFF"/>
                </a:highlight>
              </a:rPr>
              <a:t>Extra Challenge: </a:t>
            </a:r>
            <a:r>
              <a:rPr lang="en" sz="1600">
                <a:highlight>
                  <a:srgbClr val="FFFFFF"/>
                </a:highlight>
              </a:rPr>
              <a:t>Send an alert if the count of unsuccessful GET responses are greater than 50 in one minute. </a:t>
            </a:r>
            <a:endParaRPr sz="1600"/>
          </a:p>
          <a:p>
            <a:pPr indent="0" lvl="0" marL="0" rtl="0" algn="l">
              <a:spcBef>
                <a:spcPts val="1000"/>
              </a:spcBef>
              <a:spcAft>
                <a:spcPts val="0"/>
              </a:spcAft>
              <a:buNone/>
            </a:pPr>
            <a:r>
              <a:t/>
            </a:r>
            <a:endParaRPr/>
          </a:p>
        </p:txBody>
      </p:sp>
      <p:sp>
        <p:nvSpPr>
          <p:cNvPr id="2421" name="Google Shape;2421;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2" name="Google Shape;2422;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23" name="Google Shape;2423;p138"/>
          <p:cNvSpPr txBox="1"/>
          <p:nvPr>
            <p:ph idx="3" type="body"/>
          </p:nvPr>
        </p:nvSpPr>
        <p:spPr>
          <a:xfrm>
            <a:off x="0" y="1443037"/>
            <a:ext cx="9144000" cy="3429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Potential Solution: </a:t>
            </a:r>
            <a:endParaRPr sz="1800">
              <a:solidFill>
                <a:schemeClr val="dk1"/>
              </a:solidFill>
              <a:latin typeface="Roboto Mono"/>
              <a:ea typeface="Roboto Mono"/>
              <a:cs typeface="Roboto Mono"/>
              <a:sym typeface="Roboto Mono"/>
            </a:endParaRPr>
          </a:p>
          <a:p>
            <a:pPr indent="0" lvl="0" marL="0" rtl="0" algn="l">
              <a:lnSpc>
                <a:spcPct val="114000"/>
              </a:lnSpc>
              <a:spcBef>
                <a:spcPts val="1200"/>
              </a:spcBef>
              <a:spcAft>
                <a:spcPts val="0"/>
              </a:spcAft>
              <a:buClr>
                <a:schemeClr val="dk1"/>
              </a:buClr>
              <a:buSzPts val="1100"/>
              <a:buFont typeface="Arial"/>
              <a:buNone/>
            </a:pPr>
            <a:r>
              <a:rPr lang="en" sz="1800">
                <a:solidFill>
                  <a:srgbClr val="24292E"/>
                </a:solidFill>
                <a:highlight>
                  <a:srgbClr val="FFD966"/>
                </a:highlight>
                <a:latin typeface="Roboto Mono"/>
                <a:ea typeface="Roboto Mono"/>
                <a:cs typeface="Roboto Mono"/>
                <a:sym typeface="Roboto Mono"/>
              </a:rPr>
              <a:t>Store the count of unsuccessful responses </a:t>
            </a:r>
            <a:r>
              <a:rPr lang="en" sz="1800">
                <a:solidFill>
                  <a:srgbClr val="D73A49"/>
                </a:solidFill>
                <a:highlight>
                  <a:srgbClr val="FFD966"/>
                </a:highlight>
                <a:latin typeface="Roboto Mono"/>
                <a:ea typeface="Roboto Mono"/>
                <a:cs typeface="Roboto Mono"/>
                <a:sym typeface="Roboto Mono"/>
              </a:rPr>
              <a:t>in</a:t>
            </a:r>
            <a:r>
              <a:rPr lang="en" sz="1800">
                <a:solidFill>
                  <a:srgbClr val="24292E"/>
                </a:solidFill>
                <a:highlight>
                  <a:srgbClr val="FFD966"/>
                </a:highlight>
                <a:latin typeface="Roboto Mono"/>
                <a:ea typeface="Roboto Mono"/>
                <a:cs typeface="Roboto Mono"/>
                <a:sym typeface="Roboto Mono"/>
              </a:rPr>
              <a:t> count</a:t>
            </a:r>
            <a:endParaRPr sz="1800">
              <a:solidFill>
                <a:srgbClr val="24292E"/>
              </a:solidFill>
              <a:highlight>
                <a:srgbClr val="FFD966"/>
              </a:highlight>
              <a:latin typeface="Roboto Mono"/>
              <a:ea typeface="Roboto Mono"/>
              <a:cs typeface="Roboto Mono"/>
              <a:sym typeface="Roboto Mono"/>
            </a:endParaRPr>
          </a:p>
          <a:p>
            <a:pPr indent="0" lvl="0" marL="0" rtl="0" algn="l">
              <a:lnSpc>
                <a:spcPct val="114000"/>
              </a:lnSpc>
              <a:spcBef>
                <a:spcPts val="300"/>
              </a:spcBef>
              <a:spcAft>
                <a:spcPts val="0"/>
              </a:spcAft>
              <a:buClr>
                <a:schemeClr val="dk1"/>
              </a:buClr>
              <a:buSzPts val="1100"/>
              <a:buFont typeface="Arial"/>
              <a:buNone/>
            </a:pPr>
            <a:r>
              <a:rPr lang="en" sz="1800">
                <a:solidFill>
                  <a:srgbClr val="D73A49"/>
                </a:solidFill>
                <a:highlight>
                  <a:srgbClr val="FFD966"/>
                </a:highlight>
                <a:latin typeface="Roboto Mono"/>
                <a:ea typeface="Roboto Mono"/>
                <a:cs typeface="Roboto Mono"/>
                <a:sym typeface="Roboto Mono"/>
              </a:rPr>
              <a:t>if</a:t>
            </a:r>
            <a:r>
              <a:rPr lang="en" sz="1800">
                <a:solidFill>
                  <a:srgbClr val="24292E"/>
                </a:solidFill>
                <a:highlight>
                  <a:srgbClr val="FFD966"/>
                </a:highlight>
                <a:latin typeface="Roboto Mono"/>
                <a:ea typeface="Roboto Mono"/>
                <a:cs typeface="Roboto Mono"/>
                <a:sym typeface="Roboto Mono"/>
              </a:rPr>
              <a:t> count is greater than 50 </a:t>
            </a:r>
            <a:endParaRPr sz="1800">
              <a:solidFill>
                <a:srgbClr val="24292E"/>
              </a:solidFill>
              <a:highlight>
                <a:srgbClr val="FFD966"/>
              </a:highlight>
              <a:latin typeface="Roboto Mono"/>
              <a:ea typeface="Roboto Mono"/>
              <a:cs typeface="Roboto Mono"/>
              <a:sym typeface="Roboto Mono"/>
            </a:endParaRPr>
          </a:p>
          <a:p>
            <a:pPr indent="0" lvl="0" marL="0" rtl="0" algn="l">
              <a:lnSpc>
                <a:spcPct val="114000"/>
              </a:lnSpc>
              <a:spcBef>
                <a:spcPts val="300"/>
              </a:spcBef>
              <a:spcAft>
                <a:spcPts val="0"/>
              </a:spcAft>
              <a:buClr>
                <a:schemeClr val="dk1"/>
              </a:buClr>
              <a:buSzPts val="1100"/>
              <a:buFont typeface="Arial"/>
              <a:buNone/>
            </a:pPr>
            <a:r>
              <a:rPr lang="en" sz="1800">
                <a:solidFill>
                  <a:srgbClr val="24292E"/>
                </a:solidFill>
                <a:highlight>
                  <a:srgbClr val="FFD966"/>
                </a:highlight>
                <a:latin typeface="Roboto Mono"/>
                <a:ea typeface="Roboto Mono"/>
                <a:cs typeface="Roboto Mono"/>
                <a:sym typeface="Roboto Mono"/>
              </a:rPr>
              <a:t>AND </a:t>
            </a:r>
            <a:endParaRPr sz="1800">
              <a:solidFill>
                <a:srgbClr val="24292E"/>
              </a:solidFill>
              <a:highlight>
                <a:srgbClr val="FFD966"/>
              </a:highlight>
              <a:latin typeface="Roboto Mono"/>
              <a:ea typeface="Roboto Mono"/>
              <a:cs typeface="Roboto Mono"/>
              <a:sym typeface="Roboto Mono"/>
            </a:endParaRPr>
          </a:p>
          <a:p>
            <a:pPr indent="0" lvl="0" marL="0" rtl="0" algn="l">
              <a:lnSpc>
                <a:spcPct val="114000"/>
              </a:lnSpc>
              <a:spcBef>
                <a:spcPts val="300"/>
              </a:spcBef>
              <a:spcAft>
                <a:spcPts val="0"/>
              </a:spcAft>
              <a:buClr>
                <a:schemeClr val="dk1"/>
              </a:buClr>
              <a:buSzPts val="1100"/>
              <a:buFont typeface="Arial"/>
              <a:buNone/>
            </a:pPr>
            <a:r>
              <a:rPr lang="en" sz="1800">
                <a:solidFill>
                  <a:srgbClr val="24292E"/>
                </a:solidFill>
                <a:highlight>
                  <a:srgbClr val="FFD966"/>
                </a:highlight>
                <a:latin typeface="Roboto Mono"/>
                <a:ea typeface="Roboto Mono"/>
                <a:cs typeface="Roboto Mono"/>
                <a:sym typeface="Roboto Mono"/>
              </a:rPr>
              <a:t>time is one minute</a:t>
            </a:r>
            <a:endParaRPr sz="1800">
              <a:solidFill>
                <a:srgbClr val="24292E"/>
              </a:solidFill>
              <a:highlight>
                <a:srgbClr val="FFD966"/>
              </a:highlight>
              <a:latin typeface="Roboto Mono"/>
              <a:ea typeface="Roboto Mono"/>
              <a:cs typeface="Roboto Mono"/>
              <a:sym typeface="Roboto Mono"/>
            </a:endParaRPr>
          </a:p>
          <a:p>
            <a:pPr indent="0" lvl="0" marL="0" marR="152400" rtl="0" algn="l">
              <a:lnSpc>
                <a:spcPct val="114000"/>
              </a:lnSpc>
              <a:spcBef>
                <a:spcPts val="300"/>
              </a:spcBef>
              <a:spcAft>
                <a:spcPts val="0"/>
              </a:spcAft>
              <a:buClr>
                <a:schemeClr val="dk1"/>
              </a:buClr>
              <a:buSzPts val="1100"/>
              <a:buFont typeface="Arial"/>
              <a:buNone/>
            </a:pPr>
            <a:r>
              <a:rPr lang="en" sz="1800">
                <a:solidFill>
                  <a:srgbClr val="24292E"/>
                </a:solidFill>
                <a:highlight>
                  <a:srgbClr val="FFD966"/>
                </a:highlight>
                <a:latin typeface="Roboto Mono"/>
                <a:ea typeface="Roboto Mono"/>
                <a:cs typeface="Roboto Mono"/>
                <a:sym typeface="Roboto Mono"/>
              </a:rPr>
              <a:t>send an alert to the trouble ticket system</a:t>
            </a:r>
            <a:endParaRPr sz="1800">
              <a:solidFill>
                <a:srgbClr val="24292E"/>
              </a:solidFill>
              <a:highlight>
                <a:srgbClr val="FFD966"/>
              </a:highlight>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200">
              <a:highlight>
                <a:srgbClr val="FFFF00"/>
              </a:highlight>
              <a:latin typeface="Roboto Mono"/>
              <a:ea typeface="Roboto Mono"/>
              <a:cs typeface="Roboto Mono"/>
              <a:sym typeface="Roboto Mono"/>
            </a:endParaRPr>
          </a:p>
          <a:p>
            <a:pPr indent="0" lvl="0" marL="0" rtl="0" algn="l">
              <a:spcBef>
                <a:spcPts val="12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7" name="Shape 2427"/>
        <p:cNvGrpSpPr/>
        <p:nvPr/>
      </p:nvGrpSpPr>
      <p:grpSpPr>
        <a:xfrm>
          <a:off x="0" y="0"/>
          <a:ext cx="0" cy="0"/>
          <a:chOff x="0" y="0"/>
          <a:chExt cx="0" cy="0"/>
        </a:xfrm>
      </p:grpSpPr>
      <p:sp>
        <p:nvSpPr>
          <p:cNvPr id="2428" name="Google Shape;2428;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429" name="Google Shape;2429;p1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430" name="Google Shape;2430;p139"/>
          <p:cNvSpPr txBox="1"/>
          <p:nvPr/>
        </p:nvSpPr>
        <p:spPr>
          <a:xfrm>
            <a:off x="2190750" y="2028825"/>
            <a:ext cx="4505400" cy="8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Pacifico"/>
                <a:ea typeface="Pacifico"/>
                <a:cs typeface="Pacifico"/>
                <a:sym typeface="Pacifico"/>
              </a:rPr>
              <a:t>Break</a:t>
            </a:r>
            <a:endParaRPr sz="6000">
              <a:latin typeface="Pacifico"/>
              <a:ea typeface="Pacifico"/>
              <a:cs typeface="Pacifico"/>
              <a:sym typeface="Pacific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4" name="Shape 2434"/>
        <p:cNvGrpSpPr/>
        <p:nvPr/>
      </p:nvGrpSpPr>
      <p:grpSpPr>
        <a:xfrm>
          <a:off x="0" y="0"/>
          <a:ext cx="0" cy="0"/>
          <a:chOff x="0" y="0"/>
          <a:chExt cx="0" cy="0"/>
        </a:xfrm>
      </p:grpSpPr>
      <p:sp>
        <p:nvSpPr>
          <p:cNvPr id="2435" name="Google Shape;2435;p1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Introduction to </a:t>
            </a:r>
            <a:r>
              <a:rPr lang="en">
                <a:latin typeface="Roboto Mono"/>
                <a:ea typeface="Roboto Mono"/>
                <a:cs typeface="Roboto Mono"/>
                <a:sym typeface="Roboto Mono"/>
              </a:rPr>
              <a:t>Splunk</a:t>
            </a:r>
            <a:endParaRPr>
              <a:latin typeface="Roboto Mono"/>
              <a:ea typeface="Roboto Mono"/>
              <a:cs typeface="Roboto Mono"/>
              <a:sym typeface="Roboto Mono"/>
            </a:endParaRPr>
          </a:p>
        </p:txBody>
      </p:sp>
      <p:sp>
        <p:nvSpPr>
          <p:cNvPr id="2436" name="Google Shape;2436;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37" name="Google Shape;2437;p14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38" name="Google Shape;2438;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2" name="Shape 2442"/>
        <p:cNvGrpSpPr/>
        <p:nvPr/>
      </p:nvGrpSpPr>
      <p:grpSpPr>
        <a:xfrm>
          <a:off x="0" y="0"/>
          <a:ext cx="0" cy="0"/>
          <a:chOff x="0" y="0"/>
          <a:chExt cx="0" cy="0"/>
        </a:xfrm>
      </p:grpSpPr>
      <p:sp>
        <p:nvSpPr>
          <p:cNvPr id="2443" name="Google Shape;2443;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What’s Splunk?</a:t>
            </a:r>
            <a:endParaRPr/>
          </a:p>
        </p:txBody>
      </p:sp>
      <p:sp>
        <p:nvSpPr>
          <p:cNvPr id="2444" name="Google Shape;2444;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45" name="Google Shape;2445;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46" name="Google Shape;2446;p141"/>
          <p:cNvSpPr txBox="1"/>
          <p:nvPr>
            <p:ph idx="3" type="body"/>
          </p:nvPr>
        </p:nvSpPr>
        <p:spPr>
          <a:xfrm>
            <a:off x="12300" y="1294450"/>
            <a:ext cx="9144000" cy="3622200"/>
          </a:xfrm>
          <a:prstGeom prst="rect">
            <a:avLst/>
          </a:prstGeom>
        </p:spPr>
        <p:txBody>
          <a:bodyPr anchorCtr="0" anchor="t" bIns="914400" lIns="457200" spcFirstLastPara="1" rIns="457200" wrap="square" tIns="0">
            <a:noAutofit/>
          </a:bodyPr>
          <a:lstStyle/>
          <a:p>
            <a:pPr indent="0" lvl="0" marL="914400" rtl="0" algn="l">
              <a:spcBef>
                <a:spcPts val="0"/>
              </a:spcBef>
              <a:spcAft>
                <a:spcPts val="0"/>
              </a:spcAft>
              <a:buNone/>
            </a:pPr>
            <a:r>
              <a:rPr b="1" lang="en" sz="2000">
                <a:solidFill>
                  <a:srgbClr val="6AA84F"/>
                </a:solidFill>
              </a:rPr>
              <a:t>Splunk</a:t>
            </a:r>
            <a:r>
              <a:rPr lang="en" sz="2000">
                <a:latin typeface="Roboto Light"/>
                <a:ea typeface="Roboto Light"/>
                <a:cs typeface="Roboto Light"/>
                <a:sym typeface="Roboto Light"/>
              </a:rPr>
              <a:t> is a SIEM software platform used to </a:t>
            </a:r>
            <a:r>
              <a:rPr b="1" lang="en" sz="2000"/>
              <a:t>search</a:t>
            </a:r>
            <a:r>
              <a:rPr lang="en" sz="2000">
                <a:latin typeface="Roboto Light"/>
                <a:ea typeface="Roboto Light"/>
                <a:cs typeface="Roboto Light"/>
                <a:sym typeface="Roboto Light"/>
              </a:rPr>
              <a:t>, </a:t>
            </a:r>
            <a:r>
              <a:rPr b="1" lang="en" sz="2000"/>
              <a:t>analyze</a:t>
            </a:r>
            <a:r>
              <a:rPr lang="en" sz="2000">
                <a:latin typeface="Roboto Light"/>
                <a:ea typeface="Roboto Light"/>
                <a:cs typeface="Roboto Light"/>
                <a:sym typeface="Roboto Light"/>
              </a:rPr>
              <a:t> and </a:t>
            </a:r>
            <a:r>
              <a:rPr b="1" lang="en" sz="2000"/>
              <a:t>visualize</a:t>
            </a:r>
            <a:r>
              <a:rPr lang="en" sz="2000">
                <a:latin typeface="Roboto Light"/>
                <a:ea typeface="Roboto Light"/>
                <a:cs typeface="Roboto Light"/>
                <a:sym typeface="Roboto Light"/>
              </a:rPr>
              <a:t> machine generated data gathered from </a:t>
            </a:r>
            <a:r>
              <a:rPr lang="en" sz="2000">
                <a:latin typeface="Roboto Light"/>
                <a:ea typeface="Roboto Light"/>
                <a:cs typeface="Roboto Light"/>
                <a:sym typeface="Roboto Light"/>
              </a:rPr>
              <a:t>websites,</a:t>
            </a:r>
            <a:r>
              <a:rPr lang="en" sz="2000">
                <a:latin typeface="Roboto Light"/>
                <a:ea typeface="Roboto Light"/>
                <a:cs typeface="Roboto Light"/>
                <a:sym typeface="Roboto Light"/>
              </a:rPr>
              <a:t> applications, sensors, and other devices that comprise a business’s IT </a:t>
            </a:r>
            <a:r>
              <a:rPr lang="en" sz="2000">
                <a:latin typeface="Roboto Light"/>
                <a:ea typeface="Roboto Light"/>
                <a:cs typeface="Roboto Light"/>
                <a:sym typeface="Roboto Light"/>
              </a:rPr>
              <a:t>infrastructure</a:t>
            </a:r>
            <a:r>
              <a:rPr lang="en" sz="2000">
                <a:latin typeface="Roboto Light"/>
                <a:ea typeface="Roboto Light"/>
                <a:cs typeface="Roboto Light"/>
                <a:sym typeface="Roboto Light"/>
              </a:rPr>
              <a:t>.</a:t>
            </a:r>
            <a:endParaRPr sz="2000">
              <a:latin typeface="Roboto Light"/>
              <a:ea typeface="Roboto Light"/>
              <a:cs typeface="Roboto Light"/>
              <a:sym typeface="Roboto Light"/>
            </a:endParaRPr>
          </a:p>
          <a:p>
            <a:pPr indent="0" lvl="0" marL="0" rtl="0" algn="l">
              <a:spcBef>
                <a:spcPts val="800"/>
              </a:spcBef>
              <a:spcAft>
                <a:spcPts val="0"/>
              </a:spcAft>
              <a:buNone/>
            </a:pPr>
            <a:r>
              <a:t/>
            </a:r>
            <a:endParaRPr sz="2000">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Splunk offers </a:t>
            </a:r>
            <a:r>
              <a:rPr lang="en" sz="2000">
                <a:solidFill>
                  <a:schemeClr val="dk1"/>
                </a:solidFill>
              </a:rPr>
              <a:t>one single interface</a:t>
            </a:r>
            <a:r>
              <a:rPr lang="en" sz="2000">
                <a:solidFill>
                  <a:schemeClr val="dk1"/>
                </a:solidFill>
                <a:latin typeface="Roboto Light"/>
                <a:ea typeface="Roboto Light"/>
                <a:cs typeface="Roboto Light"/>
                <a:sym typeface="Roboto Light"/>
              </a:rPr>
              <a:t> to view logs from many different sources in </a:t>
            </a:r>
            <a:r>
              <a:rPr lang="en" sz="2000">
                <a:solidFill>
                  <a:schemeClr val="dk1"/>
                </a:solidFill>
              </a:rPr>
              <a:t>real time.</a:t>
            </a:r>
            <a:r>
              <a:rPr lang="en" sz="2000">
                <a:solidFill>
                  <a:schemeClr val="dk1"/>
                </a:solidFill>
                <a:latin typeface="Roboto Light"/>
                <a:ea typeface="Roboto Light"/>
                <a:cs typeface="Roboto Light"/>
                <a:sym typeface="Roboto Light"/>
              </a:rPr>
              <a:t> </a:t>
            </a:r>
            <a:endParaRPr sz="2000">
              <a:solidFill>
                <a:schemeClr val="dk1"/>
              </a:solidFill>
              <a:latin typeface="Roboto Light"/>
              <a:ea typeface="Roboto Light"/>
              <a:cs typeface="Roboto Light"/>
              <a:sym typeface="Roboto Light"/>
            </a:endParaRPr>
          </a:p>
          <a:p>
            <a:pPr indent="0" lvl="0" marL="0" rtl="0" algn="l">
              <a:spcBef>
                <a:spcPts val="800"/>
              </a:spcBef>
              <a:spcAft>
                <a:spcPts val="800"/>
              </a:spcAft>
              <a:buNone/>
            </a:pPr>
            <a:r>
              <a:t/>
            </a:r>
            <a:endParaRPr sz="1800">
              <a:latin typeface="Roboto Light"/>
              <a:ea typeface="Roboto Light"/>
              <a:cs typeface="Roboto Light"/>
              <a:sym typeface="Roboto Light"/>
            </a:endParaRPr>
          </a:p>
        </p:txBody>
      </p:sp>
      <p:pic>
        <p:nvPicPr>
          <p:cNvPr id="2447" name="Google Shape;2447;p141"/>
          <p:cNvPicPr preferRelativeResize="0"/>
          <p:nvPr/>
        </p:nvPicPr>
        <p:blipFill>
          <a:blip r:embed="rId3">
            <a:alphaModFix/>
          </a:blip>
          <a:stretch>
            <a:fillRect/>
          </a:stretch>
        </p:blipFill>
        <p:spPr>
          <a:xfrm>
            <a:off x="421600" y="1371750"/>
            <a:ext cx="731100" cy="106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6" name="Shape 2056"/>
        <p:cNvGrpSpPr/>
        <p:nvPr/>
      </p:nvGrpSpPr>
      <p:grpSpPr>
        <a:xfrm>
          <a:off x="0" y="0"/>
          <a:ext cx="0" cy="0"/>
          <a:chOff x="0" y="0"/>
          <a:chExt cx="0" cy="0"/>
        </a:xfrm>
      </p:grpSpPr>
      <p:sp>
        <p:nvSpPr>
          <p:cNvPr id="2057" name="Google Shape;2057;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SIEMs?</a:t>
            </a:r>
            <a:endParaRPr/>
          </a:p>
        </p:txBody>
      </p:sp>
      <p:sp>
        <p:nvSpPr>
          <p:cNvPr id="2058" name="Google Shape;2058;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9" name="Google Shape;2059;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0" name="Google Shape;2060;p106"/>
          <p:cNvSpPr txBox="1"/>
          <p:nvPr>
            <p:ph idx="3" type="body"/>
          </p:nvPr>
        </p:nvSpPr>
        <p:spPr>
          <a:xfrm>
            <a:off x="175" y="770100"/>
            <a:ext cx="9144000" cy="4136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solidFill>
                  <a:srgbClr val="073763"/>
                </a:solidFill>
              </a:rPr>
              <a:t>The Scenario: </a:t>
            </a:r>
            <a:endParaRPr b="1" sz="1800">
              <a:solidFill>
                <a:srgbClr val="073763"/>
              </a:solidFill>
            </a:endParaRPr>
          </a:p>
          <a:p>
            <a:pPr indent="0" lvl="0" marL="0" rtl="0" algn="l">
              <a:lnSpc>
                <a:spcPct val="150000"/>
              </a:lnSpc>
              <a:spcBef>
                <a:spcPts val="800"/>
              </a:spcBef>
              <a:spcAft>
                <a:spcPts val="0"/>
              </a:spcAft>
              <a:buNone/>
            </a:pPr>
            <a:r>
              <a:rPr lang="en" sz="1600">
                <a:latin typeface="Roboto Light"/>
                <a:ea typeface="Roboto Light"/>
                <a:cs typeface="Roboto Light"/>
                <a:sym typeface="Roboto Light"/>
              </a:rPr>
              <a:t>An organization's IT infrastructure has a variety of systems and applications on their networks, </a:t>
            </a:r>
            <a:r>
              <a:rPr lang="en" sz="1600">
                <a:solidFill>
                  <a:schemeClr val="dk1"/>
                </a:solidFill>
                <a:latin typeface="Roboto Light"/>
                <a:ea typeface="Roboto Light"/>
                <a:cs typeface="Roboto Light"/>
                <a:sym typeface="Roboto Light"/>
              </a:rPr>
              <a:t>including host systems, product applications, network devices, firewalls, etc.</a:t>
            </a:r>
            <a:endParaRPr sz="1600">
              <a:solidFill>
                <a:schemeClr val="dk1"/>
              </a:solidFill>
            </a:endParaRPr>
          </a:p>
          <a:p>
            <a:pPr indent="0" lvl="0" marL="0" rtl="0" algn="l">
              <a:lnSpc>
                <a:spcPct val="150000"/>
              </a:lnSpc>
              <a:spcBef>
                <a:spcPts val="0"/>
              </a:spcBef>
              <a:spcAft>
                <a:spcPts val="0"/>
              </a:spcAft>
              <a:buNone/>
            </a:pPr>
            <a:r>
              <a:t/>
            </a:r>
            <a:endParaRPr sz="1600">
              <a:latin typeface="Roboto Light"/>
              <a:ea typeface="Roboto Light"/>
              <a:cs typeface="Roboto Light"/>
              <a:sym typeface="Roboto Light"/>
            </a:endParaRPr>
          </a:p>
          <a:p>
            <a:pPr indent="0" lvl="0" marL="0" rtl="0" algn="l">
              <a:spcBef>
                <a:spcPts val="0"/>
              </a:spcBef>
              <a:spcAft>
                <a:spcPts val="0"/>
              </a:spcAft>
              <a:buNone/>
            </a:pPr>
            <a:r>
              <a:rPr b="1" lang="en" sz="1800">
                <a:solidFill>
                  <a:srgbClr val="990000"/>
                </a:solidFill>
              </a:rPr>
              <a:t>The Problem:</a:t>
            </a:r>
            <a:endParaRPr b="1" sz="1800">
              <a:solidFill>
                <a:srgbClr val="990000"/>
              </a:solidFill>
            </a:endParaRPr>
          </a:p>
          <a:p>
            <a:pPr indent="0" lvl="0" marL="0" rtl="0" algn="l">
              <a:spcBef>
                <a:spcPts val="800"/>
              </a:spcBef>
              <a:spcAft>
                <a:spcPts val="0"/>
              </a:spcAft>
              <a:buNone/>
            </a:pPr>
            <a:r>
              <a:t/>
            </a:r>
            <a:endParaRPr sz="1600">
              <a:latin typeface="Roboto Light"/>
              <a:ea typeface="Roboto Light"/>
              <a:cs typeface="Roboto Light"/>
              <a:sym typeface="Roboto Light"/>
            </a:endParaRPr>
          </a:p>
          <a:p>
            <a:pPr indent="0" lvl="0" marL="0" rtl="0" algn="l">
              <a:spcBef>
                <a:spcPts val="800"/>
              </a:spcBef>
              <a:spcAft>
                <a:spcPts val="0"/>
              </a:spcAft>
              <a:buNone/>
            </a:pPr>
            <a:r>
              <a:t/>
            </a:r>
            <a:endParaRPr sz="1600">
              <a:latin typeface="Roboto Light"/>
              <a:ea typeface="Roboto Light"/>
              <a:cs typeface="Roboto Light"/>
              <a:sym typeface="Roboto Light"/>
            </a:endParaRPr>
          </a:p>
          <a:p>
            <a:pPr indent="0" lvl="0" marL="0" rtl="0" algn="l">
              <a:spcBef>
                <a:spcPts val="800"/>
              </a:spcBef>
              <a:spcAft>
                <a:spcPts val="0"/>
              </a:spcAft>
              <a:buNone/>
            </a:pPr>
            <a:r>
              <a:t/>
            </a:r>
            <a:endParaRPr sz="1600">
              <a:latin typeface="Roboto Light"/>
              <a:ea typeface="Roboto Light"/>
              <a:cs typeface="Roboto Light"/>
              <a:sym typeface="Roboto Light"/>
            </a:endParaRPr>
          </a:p>
          <a:p>
            <a:pPr indent="0" lvl="0" marL="0" rtl="0" algn="l">
              <a:spcBef>
                <a:spcPts val="800"/>
              </a:spcBef>
              <a:spcAft>
                <a:spcPts val="0"/>
              </a:spcAft>
              <a:buNone/>
            </a:pPr>
            <a:r>
              <a:rPr b="1" lang="en" sz="1800">
                <a:solidFill>
                  <a:srgbClr val="38761D"/>
                </a:solidFill>
              </a:rPr>
              <a:t>The Solution:</a:t>
            </a:r>
            <a:endParaRPr b="1" sz="1800">
              <a:solidFill>
                <a:srgbClr val="38761D"/>
              </a:solidFill>
            </a:endParaRPr>
          </a:p>
          <a:p>
            <a:pPr indent="0" lvl="0" marL="0" rtl="0" algn="l">
              <a:spcBef>
                <a:spcPts val="800"/>
              </a:spcBef>
              <a:spcAft>
                <a:spcPts val="0"/>
              </a:spcAft>
              <a:buNone/>
            </a:pPr>
            <a:r>
              <a:t/>
            </a:r>
            <a:endParaRPr sz="2000"/>
          </a:p>
          <a:p>
            <a:pPr indent="0" lvl="0" marL="0" rtl="0" algn="l">
              <a:spcBef>
                <a:spcPts val="800"/>
              </a:spcBef>
              <a:spcAft>
                <a:spcPts val="800"/>
              </a:spcAft>
              <a:buNone/>
            </a:pPr>
            <a:r>
              <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1" name="Shape 2451"/>
        <p:cNvGrpSpPr/>
        <p:nvPr/>
      </p:nvGrpSpPr>
      <p:grpSpPr>
        <a:xfrm>
          <a:off x="0" y="0"/>
          <a:ext cx="0" cy="0"/>
          <a:chOff x="0" y="0"/>
          <a:chExt cx="0" cy="0"/>
        </a:xfrm>
      </p:grpSpPr>
      <p:sp>
        <p:nvSpPr>
          <p:cNvPr id="2452" name="Google Shape;2452;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Splunk’s Interface</a:t>
            </a:r>
            <a:endParaRPr/>
          </a:p>
        </p:txBody>
      </p:sp>
      <p:sp>
        <p:nvSpPr>
          <p:cNvPr id="2453" name="Google Shape;2453;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Splunk offers </a:t>
            </a:r>
            <a:r>
              <a:rPr lang="en">
                <a:solidFill>
                  <a:schemeClr val="dk1"/>
                </a:solidFill>
              </a:rPr>
              <a:t>one single interface</a:t>
            </a:r>
            <a:r>
              <a:rPr lang="en">
                <a:solidFill>
                  <a:schemeClr val="dk1"/>
                </a:solidFill>
                <a:latin typeface="Roboto Light"/>
                <a:ea typeface="Roboto Light"/>
                <a:cs typeface="Roboto Light"/>
                <a:sym typeface="Roboto Light"/>
              </a:rPr>
              <a:t> to view logs from many different sources in </a:t>
            </a:r>
            <a:r>
              <a:rPr lang="en">
                <a:solidFill>
                  <a:schemeClr val="dk1"/>
                </a:solidFill>
              </a:rPr>
              <a:t>real time.</a:t>
            </a:r>
            <a:r>
              <a:rPr lang="en">
                <a:solidFill>
                  <a:schemeClr val="dk1"/>
                </a:solidFill>
                <a:latin typeface="Roboto Light"/>
                <a:ea typeface="Roboto Light"/>
                <a:cs typeface="Roboto Light"/>
                <a:sym typeface="Roboto Light"/>
              </a:rPr>
              <a:t> </a:t>
            </a:r>
            <a:endParaRPr>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
        <p:nvSpPr>
          <p:cNvPr id="2454" name="Google Shape;2454;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5" name="Google Shape;2455;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56" name="Google Shape;2456;p142"/>
          <p:cNvSpPr/>
          <p:nvPr/>
        </p:nvSpPr>
        <p:spPr>
          <a:xfrm>
            <a:off x="1564450" y="1578900"/>
            <a:ext cx="1956600" cy="364800"/>
          </a:xfrm>
          <a:prstGeom prst="flowChartAlternateProcess">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Splunk CLI</a:t>
            </a:r>
            <a:endParaRPr/>
          </a:p>
        </p:txBody>
      </p:sp>
      <p:sp>
        <p:nvSpPr>
          <p:cNvPr id="2457" name="Google Shape;2457;p142"/>
          <p:cNvSpPr/>
          <p:nvPr/>
        </p:nvSpPr>
        <p:spPr>
          <a:xfrm>
            <a:off x="3593688" y="1578900"/>
            <a:ext cx="1956600" cy="364800"/>
          </a:xfrm>
          <a:prstGeom prst="flowChartAlternateProcess">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Splunk Web Interface</a:t>
            </a:r>
            <a:endParaRPr/>
          </a:p>
        </p:txBody>
      </p:sp>
      <p:sp>
        <p:nvSpPr>
          <p:cNvPr id="2458" name="Google Shape;2458;p142"/>
          <p:cNvSpPr/>
          <p:nvPr/>
        </p:nvSpPr>
        <p:spPr>
          <a:xfrm>
            <a:off x="5622925" y="1578900"/>
            <a:ext cx="1956600" cy="364800"/>
          </a:xfrm>
          <a:prstGeom prst="flowChartAlternateProcess">
            <a:avLst/>
          </a:prstGeom>
          <a:solidFill>
            <a:schemeClr val="l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Other Interfaces</a:t>
            </a:r>
            <a:endParaRPr/>
          </a:p>
        </p:txBody>
      </p:sp>
      <p:sp>
        <p:nvSpPr>
          <p:cNvPr id="2459" name="Google Shape;2459;p142"/>
          <p:cNvSpPr/>
          <p:nvPr/>
        </p:nvSpPr>
        <p:spPr>
          <a:xfrm>
            <a:off x="1564500" y="2169850"/>
            <a:ext cx="6015000" cy="2746800"/>
          </a:xfrm>
          <a:prstGeom prst="flowChartAlternateProcess">
            <a:avLst/>
          </a:prstGeom>
          <a:solidFill>
            <a:schemeClr val="lt2"/>
          </a:solidFill>
          <a:ln cap="flat" cmpd="sng" w="19050">
            <a:solidFill>
              <a:srgbClr val="000000"/>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 sz="1600">
                <a:solidFill>
                  <a:srgbClr val="6AA84F"/>
                </a:solidFill>
                <a:latin typeface="Nunito"/>
                <a:ea typeface="Nunito"/>
                <a:cs typeface="Nunito"/>
                <a:sym typeface="Nunito"/>
              </a:rPr>
              <a:t>splunk &gt;</a:t>
            </a:r>
            <a:r>
              <a:rPr lang="en" sz="1600"/>
              <a:t> Engine</a:t>
            </a:r>
            <a:endParaRPr sz="1600"/>
          </a:p>
        </p:txBody>
      </p:sp>
      <p:sp>
        <p:nvSpPr>
          <p:cNvPr id="2460" name="Google Shape;2460;p142"/>
          <p:cNvSpPr/>
          <p:nvPr/>
        </p:nvSpPr>
        <p:spPr>
          <a:xfrm>
            <a:off x="1634575" y="2651024"/>
            <a:ext cx="19110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Scheduling / Alerting</a:t>
            </a:r>
            <a:endParaRPr/>
          </a:p>
        </p:txBody>
      </p:sp>
      <p:sp>
        <p:nvSpPr>
          <p:cNvPr id="2461" name="Google Shape;2461;p142"/>
          <p:cNvSpPr/>
          <p:nvPr/>
        </p:nvSpPr>
        <p:spPr>
          <a:xfrm>
            <a:off x="3616456" y="2651024"/>
            <a:ext cx="19110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Reporting</a:t>
            </a:r>
            <a:endParaRPr/>
          </a:p>
        </p:txBody>
      </p:sp>
      <p:sp>
        <p:nvSpPr>
          <p:cNvPr id="2462" name="Google Shape;2462;p142"/>
          <p:cNvSpPr/>
          <p:nvPr/>
        </p:nvSpPr>
        <p:spPr>
          <a:xfrm>
            <a:off x="5598337" y="2651024"/>
            <a:ext cx="19110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Knowledge</a:t>
            </a:r>
            <a:endParaRPr/>
          </a:p>
        </p:txBody>
      </p:sp>
      <p:sp>
        <p:nvSpPr>
          <p:cNvPr id="2463" name="Google Shape;2463;p142"/>
          <p:cNvSpPr/>
          <p:nvPr/>
        </p:nvSpPr>
        <p:spPr>
          <a:xfrm>
            <a:off x="2508901" y="3084350"/>
            <a:ext cx="41262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Search</a:t>
            </a:r>
            <a:endParaRPr/>
          </a:p>
        </p:txBody>
      </p:sp>
      <p:sp>
        <p:nvSpPr>
          <p:cNvPr id="2464" name="Google Shape;2464;p142"/>
          <p:cNvSpPr/>
          <p:nvPr/>
        </p:nvSpPr>
        <p:spPr>
          <a:xfrm flipH="1">
            <a:off x="6693300" y="2922800"/>
            <a:ext cx="1327200" cy="687900"/>
          </a:xfrm>
          <a:prstGeom prst="leftArrow">
            <a:avLst>
              <a:gd fmla="val 50000" name="adj1"/>
              <a:gd fmla="val 5000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Distributed Search</a:t>
            </a:r>
            <a:endParaRPr sz="1200">
              <a:latin typeface="Roboto"/>
              <a:ea typeface="Roboto"/>
              <a:cs typeface="Roboto"/>
              <a:sym typeface="Roboto"/>
            </a:endParaRPr>
          </a:p>
        </p:txBody>
      </p:sp>
      <p:sp>
        <p:nvSpPr>
          <p:cNvPr id="2465" name="Google Shape;2465;p142"/>
          <p:cNvSpPr/>
          <p:nvPr/>
        </p:nvSpPr>
        <p:spPr>
          <a:xfrm>
            <a:off x="2508901" y="3517675"/>
            <a:ext cx="41262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Index</a:t>
            </a:r>
            <a:endParaRPr/>
          </a:p>
        </p:txBody>
      </p:sp>
      <p:sp>
        <p:nvSpPr>
          <p:cNvPr id="2466" name="Google Shape;2466;p142"/>
          <p:cNvSpPr/>
          <p:nvPr/>
        </p:nvSpPr>
        <p:spPr>
          <a:xfrm>
            <a:off x="2508851" y="4000500"/>
            <a:ext cx="4126200" cy="3648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Routing, Cloning, and Loading Balancing</a:t>
            </a:r>
            <a:endParaRPr/>
          </a:p>
        </p:txBody>
      </p:sp>
      <p:sp>
        <p:nvSpPr>
          <p:cNvPr id="2467" name="Google Shape;2467;p142"/>
          <p:cNvSpPr/>
          <p:nvPr/>
        </p:nvSpPr>
        <p:spPr>
          <a:xfrm>
            <a:off x="1922800" y="4475375"/>
            <a:ext cx="1239900" cy="3312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Monitor Files</a:t>
            </a:r>
            <a:endParaRPr/>
          </a:p>
        </p:txBody>
      </p:sp>
      <p:sp>
        <p:nvSpPr>
          <p:cNvPr id="2468" name="Google Shape;2468;p142"/>
          <p:cNvSpPr/>
          <p:nvPr/>
        </p:nvSpPr>
        <p:spPr>
          <a:xfrm>
            <a:off x="3281063" y="4475375"/>
            <a:ext cx="1239900" cy="3312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300"/>
              <a:t>Detect Changes</a:t>
            </a:r>
            <a:endParaRPr sz="1300"/>
          </a:p>
        </p:txBody>
      </p:sp>
      <p:sp>
        <p:nvSpPr>
          <p:cNvPr id="2469" name="Google Shape;2469;p142"/>
          <p:cNvSpPr/>
          <p:nvPr/>
        </p:nvSpPr>
        <p:spPr>
          <a:xfrm>
            <a:off x="4625625" y="4475375"/>
            <a:ext cx="1239900" cy="3312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Listen to Network Ports</a:t>
            </a:r>
            <a:endParaRPr sz="1200"/>
          </a:p>
        </p:txBody>
      </p:sp>
      <p:sp>
        <p:nvSpPr>
          <p:cNvPr id="2470" name="Google Shape;2470;p142"/>
          <p:cNvSpPr/>
          <p:nvPr/>
        </p:nvSpPr>
        <p:spPr>
          <a:xfrm>
            <a:off x="5970175" y="4475375"/>
            <a:ext cx="1239900" cy="331200"/>
          </a:xfrm>
          <a:prstGeom prst="flowChartAlternateProcess">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Run Scripts</a:t>
            </a:r>
            <a:endParaRPr/>
          </a:p>
        </p:txBody>
      </p:sp>
      <p:sp>
        <p:nvSpPr>
          <p:cNvPr id="2471" name="Google Shape;2471;p142"/>
          <p:cNvSpPr/>
          <p:nvPr/>
        </p:nvSpPr>
        <p:spPr>
          <a:xfrm>
            <a:off x="1123625" y="2922800"/>
            <a:ext cx="1327200" cy="687900"/>
          </a:xfrm>
          <a:prstGeom prst="leftArrow">
            <a:avLst>
              <a:gd fmla="val 50000" name="adj1"/>
              <a:gd fmla="val 50000" name="adj2"/>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Roboto"/>
                <a:ea typeface="Roboto"/>
                <a:cs typeface="Roboto"/>
                <a:sym typeface="Roboto"/>
              </a:rPr>
              <a:t>Distributed Search</a:t>
            </a:r>
            <a:endParaRPr sz="1200">
              <a:latin typeface="Roboto"/>
              <a:ea typeface="Roboto"/>
              <a:cs typeface="Roboto"/>
              <a:sym typeface="Roboto"/>
            </a:endParaRPr>
          </a:p>
        </p:txBody>
      </p:sp>
      <p:sp>
        <p:nvSpPr>
          <p:cNvPr id="2472" name="Google Shape;2472;p142"/>
          <p:cNvSpPr/>
          <p:nvPr/>
        </p:nvSpPr>
        <p:spPr>
          <a:xfrm>
            <a:off x="1634575" y="3512100"/>
            <a:ext cx="816300" cy="853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latin typeface="Roboto"/>
                <a:ea typeface="Roboto"/>
                <a:cs typeface="Roboto"/>
                <a:sym typeface="Roboto"/>
              </a:rPr>
              <a:t>Deployment</a:t>
            </a:r>
            <a:r>
              <a:rPr lang="en" sz="1200">
                <a:latin typeface="Roboto"/>
                <a:ea typeface="Roboto"/>
                <a:cs typeface="Roboto"/>
                <a:sym typeface="Roboto"/>
              </a:rPr>
              <a:t> Server</a:t>
            </a:r>
            <a:endParaRPr sz="1200">
              <a:latin typeface="Roboto"/>
              <a:ea typeface="Roboto"/>
              <a:cs typeface="Roboto"/>
              <a:sym typeface="Roboto"/>
            </a:endParaRPr>
          </a:p>
        </p:txBody>
      </p:sp>
      <p:sp>
        <p:nvSpPr>
          <p:cNvPr id="2473" name="Google Shape;2473;p142"/>
          <p:cNvSpPr/>
          <p:nvPr/>
        </p:nvSpPr>
        <p:spPr>
          <a:xfrm>
            <a:off x="6693125" y="3539638"/>
            <a:ext cx="816300" cy="853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t>User &amp; Access Controls</a:t>
            </a:r>
            <a:endParaRPr sz="1200"/>
          </a:p>
        </p:txBody>
      </p:sp>
      <p:pic>
        <p:nvPicPr>
          <p:cNvPr id="2474" name="Google Shape;2474;p142"/>
          <p:cNvPicPr preferRelativeResize="0"/>
          <p:nvPr/>
        </p:nvPicPr>
        <p:blipFill>
          <a:blip r:embed="rId3">
            <a:alphaModFix/>
          </a:blip>
          <a:stretch>
            <a:fillRect/>
          </a:stretch>
        </p:blipFill>
        <p:spPr>
          <a:xfrm>
            <a:off x="4938025" y="3101150"/>
            <a:ext cx="301535" cy="331199"/>
          </a:xfrm>
          <a:prstGeom prst="rect">
            <a:avLst/>
          </a:prstGeom>
          <a:noFill/>
          <a:ln>
            <a:noFill/>
          </a:ln>
        </p:spPr>
      </p:pic>
      <p:pic>
        <p:nvPicPr>
          <p:cNvPr id="2475" name="Google Shape;2475;p142"/>
          <p:cNvPicPr preferRelativeResize="0"/>
          <p:nvPr/>
        </p:nvPicPr>
        <p:blipFill>
          <a:blip r:embed="rId4">
            <a:alphaModFix/>
          </a:blip>
          <a:stretch>
            <a:fillRect/>
          </a:stretch>
        </p:blipFill>
        <p:spPr>
          <a:xfrm>
            <a:off x="4870225" y="3592336"/>
            <a:ext cx="301525" cy="2481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9" name="Shape 2479"/>
        <p:cNvGrpSpPr/>
        <p:nvPr/>
      </p:nvGrpSpPr>
      <p:grpSpPr>
        <a:xfrm>
          <a:off x="0" y="0"/>
          <a:ext cx="0" cy="0"/>
          <a:chOff x="0" y="0"/>
          <a:chExt cx="0" cy="0"/>
        </a:xfrm>
      </p:grpSpPr>
      <p:sp>
        <p:nvSpPr>
          <p:cNvPr id="2480" name="Google Shape;2480;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6AA84F"/>
                </a:solidFill>
              </a:rPr>
              <a:t>Splunk</a:t>
            </a:r>
            <a:endParaRPr>
              <a:solidFill>
                <a:srgbClr val="6AA84F"/>
              </a:solidFill>
            </a:endParaRPr>
          </a:p>
        </p:txBody>
      </p:sp>
      <p:sp>
        <p:nvSpPr>
          <p:cNvPr id="2481" name="Google Shape;2481;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Splunk’s Key Features and Functionality:</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p>
        </p:txBody>
      </p:sp>
      <p:sp>
        <p:nvSpPr>
          <p:cNvPr id="2482" name="Google Shape;2482;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83" name="Google Shape;2483;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4" name="Google Shape;2484;p143"/>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Analyze system performance</a:t>
            </a:r>
            <a:endParaRPr sz="1800">
              <a:latin typeface="Roboto Light"/>
              <a:ea typeface="Roboto Light"/>
              <a:cs typeface="Roboto Light"/>
              <a:sym typeface="Roboto Light"/>
            </a:endParaRPr>
          </a:p>
        </p:txBody>
      </p:sp>
      <p:sp>
        <p:nvSpPr>
          <p:cNvPr id="2485" name="Google Shape;2485;p143"/>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Troubleshoot failures</a:t>
            </a:r>
            <a:endParaRPr sz="1800">
              <a:latin typeface="Roboto Light"/>
              <a:ea typeface="Roboto Light"/>
              <a:cs typeface="Roboto Light"/>
              <a:sym typeface="Roboto Light"/>
            </a:endParaRPr>
          </a:p>
        </p:txBody>
      </p:sp>
      <p:sp>
        <p:nvSpPr>
          <p:cNvPr id="2486" name="Google Shape;2486;p143"/>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Monitor business metrics</a:t>
            </a:r>
            <a:endParaRPr sz="1800">
              <a:latin typeface="Roboto Light"/>
              <a:ea typeface="Roboto Light"/>
              <a:cs typeface="Roboto Light"/>
              <a:sym typeface="Roboto Light"/>
            </a:endParaRPr>
          </a:p>
        </p:txBody>
      </p:sp>
      <p:sp>
        <p:nvSpPr>
          <p:cNvPr id="2487" name="Google Shape;2487;p143"/>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Search and investigate a particular outcome</a:t>
            </a:r>
            <a:endParaRPr sz="1800">
              <a:latin typeface="Roboto Light"/>
              <a:ea typeface="Roboto Light"/>
              <a:cs typeface="Roboto Light"/>
              <a:sym typeface="Roboto Light"/>
            </a:endParaRPr>
          </a:p>
        </p:txBody>
      </p:sp>
      <p:sp>
        <p:nvSpPr>
          <p:cNvPr id="2488" name="Google Shape;2488;p143"/>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Create dashboards to visualize and analyze results</a:t>
            </a:r>
            <a:endParaRPr sz="1800">
              <a:latin typeface="Roboto Light"/>
              <a:ea typeface="Roboto Light"/>
              <a:cs typeface="Roboto Light"/>
              <a:sym typeface="Roboto Light"/>
            </a:endParaRPr>
          </a:p>
        </p:txBody>
      </p:sp>
      <p:sp>
        <p:nvSpPr>
          <p:cNvPr id="2489" name="Google Shape;2489;p143"/>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Store and retrieve data for later use</a:t>
            </a:r>
            <a:endParaRPr sz="18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3" name="Shape 2493"/>
        <p:cNvGrpSpPr/>
        <p:nvPr/>
      </p:nvGrpSpPr>
      <p:grpSpPr>
        <a:xfrm>
          <a:off x="0" y="0"/>
          <a:ext cx="0" cy="0"/>
          <a:chOff x="0" y="0"/>
          <a:chExt cx="0" cy="0"/>
        </a:xfrm>
      </p:grpSpPr>
      <p:sp>
        <p:nvSpPr>
          <p:cNvPr id="2494" name="Google Shape;2494;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6AA84F"/>
                </a:solidFill>
              </a:rPr>
              <a:t>Splunk</a:t>
            </a:r>
            <a:endParaRPr>
              <a:solidFill>
                <a:srgbClr val="6AA84F"/>
              </a:solidFill>
            </a:endParaRPr>
          </a:p>
        </p:txBody>
      </p:sp>
      <p:sp>
        <p:nvSpPr>
          <p:cNvPr id="2495" name="Google Shape;2495;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 benefits include the abilities to...</a:t>
            </a:r>
            <a:endParaRPr/>
          </a:p>
        </p:txBody>
      </p:sp>
      <p:sp>
        <p:nvSpPr>
          <p:cNvPr id="2496" name="Google Shape;2496;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97" name="Google Shape;2497;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8" name="Google Shape;2498;p14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Input data in any format, like </a:t>
            </a:r>
            <a:r>
              <a:rPr lang="en" sz="1800">
                <a:latin typeface="Roboto Mono Light"/>
                <a:ea typeface="Roboto Mono Light"/>
                <a:cs typeface="Roboto Mono Light"/>
                <a:sym typeface="Roboto Mono Light"/>
              </a:rPr>
              <a:t>.csv,</a:t>
            </a:r>
            <a:r>
              <a:rPr lang="en" sz="1800">
                <a:latin typeface="Roboto Light"/>
                <a:ea typeface="Roboto Light"/>
                <a:cs typeface="Roboto Light"/>
                <a:sym typeface="Roboto Light"/>
              </a:rPr>
              <a:t> </a:t>
            </a:r>
            <a:r>
              <a:rPr lang="en" sz="1800">
                <a:latin typeface="Roboto Mono Light"/>
                <a:ea typeface="Roboto Mono Light"/>
                <a:cs typeface="Roboto Mono Light"/>
                <a:sym typeface="Roboto Mono Light"/>
              </a:rPr>
              <a:t>json</a:t>
            </a:r>
            <a:r>
              <a:rPr lang="en" sz="1800">
                <a:latin typeface="Roboto Light"/>
                <a:ea typeface="Roboto Light"/>
                <a:cs typeface="Roboto Light"/>
                <a:sym typeface="Roboto Light"/>
              </a:rPr>
              <a:t>, etc. </a:t>
            </a:r>
            <a:endParaRPr sz="1800">
              <a:latin typeface="Roboto Light"/>
              <a:ea typeface="Roboto Light"/>
              <a:cs typeface="Roboto Light"/>
              <a:sym typeface="Roboto Light"/>
            </a:endParaRPr>
          </a:p>
        </p:txBody>
      </p:sp>
      <p:sp>
        <p:nvSpPr>
          <p:cNvPr id="2499" name="Google Shape;2499;p14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Splunk can be configured to give alert / event notifications at the onset of a machine state.</a:t>
            </a:r>
            <a:endParaRPr sz="1800">
              <a:latin typeface="Roboto Light"/>
              <a:ea typeface="Roboto Light"/>
              <a:cs typeface="Roboto Light"/>
              <a:sym typeface="Roboto Light"/>
            </a:endParaRPr>
          </a:p>
        </p:txBody>
      </p:sp>
      <p:sp>
        <p:nvSpPr>
          <p:cNvPr id="2500" name="Google Shape;2500;p14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Splunk can a</a:t>
            </a:r>
            <a:r>
              <a:rPr lang="en" sz="1800">
                <a:latin typeface="Roboto Light"/>
                <a:ea typeface="Roboto Light"/>
                <a:cs typeface="Roboto Light"/>
                <a:sym typeface="Roboto Light"/>
              </a:rPr>
              <a:t>ccurately predict the resources needed for scaling up the infrastructure.</a:t>
            </a:r>
            <a:endParaRPr sz="1800">
              <a:latin typeface="Roboto Light"/>
              <a:ea typeface="Roboto Light"/>
              <a:cs typeface="Roboto Light"/>
              <a:sym typeface="Roboto Light"/>
            </a:endParaRPr>
          </a:p>
        </p:txBody>
      </p:sp>
      <p:sp>
        <p:nvSpPr>
          <p:cNvPr id="2501" name="Google Shape;2501;p14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Create knowledge objects for Operational Intelligence.</a:t>
            </a:r>
            <a:endParaRPr sz="1800">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5" name="Shape 2505"/>
        <p:cNvGrpSpPr/>
        <p:nvPr/>
      </p:nvGrpSpPr>
      <p:grpSpPr>
        <a:xfrm>
          <a:off x="0" y="0"/>
          <a:ext cx="0" cy="0"/>
          <a:chOff x="0" y="0"/>
          <a:chExt cx="0" cy="0"/>
        </a:xfrm>
      </p:grpSpPr>
      <p:sp>
        <p:nvSpPr>
          <p:cNvPr id="2506" name="Google Shape;2506;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7" name="Google Shape;2507;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08" name="Google Shape;2508;p14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Activating and Logging into Splunk</a:t>
            </a:r>
            <a:endParaRPr>
              <a:solidFill>
                <a:srgbClr val="F1C23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2" name="Shape 2512"/>
        <p:cNvGrpSpPr/>
        <p:nvPr/>
      </p:nvGrpSpPr>
      <p:grpSpPr>
        <a:xfrm>
          <a:off x="0" y="0"/>
          <a:ext cx="0" cy="0"/>
          <a:chOff x="0" y="0"/>
          <a:chExt cx="0" cy="0"/>
        </a:xfrm>
      </p:grpSpPr>
      <p:sp>
        <p:nvSpPr>
          <p:cNvPr id="2513" name="Google Shape;2513;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a:ea typeface="Roboto"/>
                <a:cs typeface="Roboto"/>
                <a:sym typeface="Roboto"/>
              </a:rPr>
              <a:t>Activating Splunk</a:t>
            </a:r>
            <a:r>
              <a:rPr lang="en"/>
              <a:t> </a:t>
            </a:r>
            <a:endParaRPr/>
          </a:p>
        </p:txBody>
      </p:sp>
      <p:sp>
        <p:nvSpPr>
          <p:cNvPr id="2514" name="Google Shape;2514;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15" name="Google Shape;2515;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16" name="Google Shape;2516;p146"/>
          <p:cNvSpPr txBox="1"/>
          <p:nvPr>
            <p:ph idx="3" type="body"/>
          </p:nvPr>
        </p:nvSpPr>
        <p:spPr>
          <a:xfrm>
            <a:off x="0" y="914075"/>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latin typeface="Roboto Light"/>
                <a:ea typeface="Roboto Light"/>
                <a:cs typeface="Roboto Light"/>
                <a:sym typeface="Roboto Light"/>
              </a:rPr>
              <a:t>Your VM already contains the Splunk installation. However, in order to activate it, you will need to complete the following steps:</a:t>
            </a:r>
            <a:endParaRPr>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Font typeface="Roboto Light"/>
              <a:buChar char="●"/>
            </a:pPr>
            <a:r>
              <a:rPr lang="en">
                <a:latin typeface="Roboto Light"/>
                <a:ea typeface="Roboto Light"/>
                <a:cs typeface="Roboto Light"/>
                <a:sym typeface="Roboto Light"/>
              </a:rPr>
              <a:t>Open your terminal window: </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start_splunk</a:t>
            </a:r>
            <a:endParaRPr>
              <a:solidFill>
                <a:srgbClr val="B45F06"/>
              </a:solidFill>
              <a:latin typeface="Roboto Mono Light"/>
              <a:ea typeface="Roboto Mono Light"/>
              <a:cs typeface="Roboto Mono Light"/>
              <a:sym typeface="Roboto Mon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Y</a:t>
            </a:r>
            <a:r>
              <a:rPr lang="en">
                <a:latin typeface="Roboto Light"/>
                <a:ea typeface="Roboto Light"/>
                <a:cs typeface="Roboto Light"/>
                <a:sym typeface="Roboto Light"/>
              </a:rPr>
              <a:t> (to accept the terms of service)</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student</a:t>
            </a:r>
            <a:r>
              <a:rPr lang="en">
                <a:latin typeface="Roboto Light"/>
                <a:ea typeface="Roboto Light"/>
                <a:cs typeface="Roboto Light"/>
                <a:sym typeface="Roboto Light"/>
              </a:rPr>
              <a:t>  for the username</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cybersecurity </a:t>
            </a:r>
            <a:r>
              <a:rPr lang="en">
                <a:latin typeface="Roboto Light"/>
                <a:ea typeface="Roboto Light"/>
                <a:cs typeface="Roboto Light"/>
                <a:sym typeface="Roboto Light"/>
              </a:rPr>
              <a:t>for the password</a:t>
            </a:r>
            <a:endParaRPr>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a:latin typeface="Roboto Light"/>
              <a:ea typeface="Roboto Light"/>
              <a:cs typeface="Roboto Light"/>
              <a:sym typeface="Roboto Light"/>
            </a:endParaRPr>
          </a:p>
          <a:p>
            <a:pPr indent="0" lvl="0" marL="0" rtl="0" algn="l">
              <a:lnSpc>
                <a:spcPct val="115000"/>
              </a:lnSpc>
              <a:spcBef>
                <a:spcPts val="0"/>
              </a:spcBef>
              <a:spcAft>
                <a:spcPts val="0"/>
              </a:spcAft>
              <a:buNone/>
            </a:pPr>
            <a:r>
              <a:rPr lang="en">
                <a:latin typeface="Roboto Light"/>
                <a:ea typeface="Roboto Light"/>
                <a:cs typeface="Roboto Light"/>
                <a:sym typeface="Roboto Light"/>
              </a:rPr>
              <a:t>Log into Splunk</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Open a web browser</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Navigate to:`</a:t>
            </a:r>
            <a:r>
              <a:rPr lang="en">
                <a:solidFill>
                  <a:srgbClr val="B45F06"/>
                </a:solidFill>
                <a:latin typeface="Roboto Mono Light"/>
                <a:ea typeface="Roboto Mono Light"/>
                <a:cs typeface="Roboto Mono Light"/>
                <a:sym typeface="Roboto Mono Light"/>
              </a:rPr>
              <a:t>http://127.0.0.1:8000</a:t>
            </a:r>
            <a:r>
              <a:rPr lang="en">
                <a:latin typeface="Roboto Light"/>
                <a:ea typeface="Roboto Light"/>
                <a:cs typeface="Roboto Light"/>
                <a:sym typeface="Roboto Light"/>
              </a:rPr>
              <a:t>` once Splunk has finished setting up.</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Font typeface="Roboto Light"/>
              <a:buChar char="●"/>
            </a:pPr>
            <a:r>
              <a:rPr lang="en">
                <a:latin typeface="Roboto Light"/>
                <a:ea typeface="Roboto Light"/>
                <a:cs typeface="Roboto Light"/>
                <a:sym typeface="Roboto Light"/>
              </a:rPr>
              <a:t>Enter your username and password.</a:t>
            </a:r>
            <a:endParaRPr>
              <a:latin typeface="Roboto Light"/>
              <a:ea typeface="Roboto Light"/>
              <a:cs typeface="Roboto Light"/>
              <a:sym typeface="Roboto Light"/>
            </a:endParaRPr>
          </a:p>
          <a:p>
            <a:pPr indent="0" lvl="0" marL="0" rtl="0" algn="l">
              <a:lnSpc>
                <a:spcPct val="115000"/>
              </a:lnSpc>
              <a:spcBef>
                <a:spcPts val="0"/>
              </a:spcBef>
              <a:spcAft>
                <a:spcPts val="0"/>
              </a:spcAft>
              <a:buNone/>
            </a:pPr>
            <a:br>
              <a:rPr lang="en">
                <a:latin typeface="Roboto Light"/>
                <a:ea typeface="Roboto Light"/>
                <a:cs typeface="Roboto Light"/>
                <a:sym typeface="Roboto Light"/>
              </a:rPr>
            </a:br>
            <a:r>
              <a:rPr lang="en">
                <a:latin typeface="Roboto Light"/>
                <a:ea typeface="Roboto Light"/>
                <a:cs typeface="Roboto Light"/>
                <a:sym typeface="Roboto Light"/>
              </a:rPr>
              <a:t>You’re now using Splunk!</a:t>
            </a:r>
            <a:endParaRPr>
              <a:latin typeface="Roboto Light"/>
              <a:ea typeface="Roboto Light"/>
              <a:cs typeface="Roboto Light"/>
              <a:sym typeface="Roboto Light"/>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spcBef>
                <a:spcPts val="0"/>
              </a:spcBef>
              <a:spcAft>
                <a:spcPts val="8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0" name="Shape 2520"/>
        <p:cNvGrpSpPr/>
        <p:nvPr/>
      </p:nvGrpSpPr>
      <p:grpSpPr>
        <a:xfrm>
          <a:off x="0" y="0"/>
          <a:ext cx="0" cy="0"/>
          <a:chOff x="0" y="0"/>
          <a:chExt cx="0" cy="0"/>
        </a:xfrm>
      </p:grpSpPr>
      <p:sp>
        <p:nvSpPr>
          <p:cNvPr id="2521" name="Google Shape;2521;p14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522" name="Google Shape;2522;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23" name="Google Shape;2523;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24" name="Google Shape;2524;p14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Student Activity</a:t>
            </a:r>
            <a:r>
              <a:rPr lang="en"/>
              <a:t>: Activate Splunk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solidFill>
                  <a:schemeClr val="dk1"/>
                </a:solidFill>
                <a:latin typeface="Roboto Light"/>
                <a:ea typeface="Roboto Light"/>
                <a:cs typeface="Roboto Light"/>
                <a:sym typeface="Roboto Light"/>
              </a:rPr>
              <a:t>Splunk should already be installed on your machines.</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activate and log into Splunk.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t>Instructions sent via Slack.</a:t>
            </a:r>
            <a:endParaRPr sz="1800"/>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8" name="Shape 2528"/>
        <p:cNvGrpSpPr/>
        <p:nvPr/>
      </p:nvGrpSpPr>
      <p:grpSpPr>
        <a:xfrm>
          <a:off x="0" y="0"/>
          <a:ext cx="0" cy="0"/>
          <a:chOff x="0" y="0"/>
          <a:chExt cx="0" cy="0"/>
        </a:xfrm>
      </p:grpSpPr>
      <p:sp>
        <p:nvSpPr>
          <p:cNvPr id="2529" name="Google Shape;2529;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a:ea typeface="Roboto"/>
                <a:cs typeface="Roboto"/>
                <a:sym typeface="Roboto"/>
              </a:rPr>
              <a:t>Activating Splunk</a:t>
            </a:r>
            <a:r>
              <a:rPr lang="en"/>
              <a:t> </a:t>
            </a:r>
            <a:endParaRPr/>
          </a:p>
        </p:txBody>
      </p:sp>
      <p:sp>
        <p:nvSpPr>
          <p:cNvPr id="2530" name="Google Shape;2530;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531" name="Google Shape;2531;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32" name="Google Shape;2532;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33" name="Google Shape;2533;p14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latin typeface="Roboto Light"/>
                <a:ea typeface="Roboto Light"/>
                <a:cs typeface="Roboto Light"/>
                <a:sym typeface="Roboto Light"/>
              </a:rPr>
              <a:t>Your VM already contains the Splunk installation. However, in order to activate it, you will need to complete the following steps:</a:t>
            </a:r>
            <a:endParaRPr>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Font typeface="Roboto Light"/>
              <a:buChar char="●"/>
            </a:pPr>
            <a:r>
              <a:rPr lang="en">
                <a:latin typeface="Roboto Light"/>
                <a:ea typeface="Roboto Light"/>
                <a:cs typeface="Roboto Light"/>
                <a:sym typeface="Roboto Light"/>
              </a:rPr>
              <a:t>Open your terminal window: </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start_splunk</a:t>
            </a:r>
            <a:endParaRPr>
              <a:solidFill>
                <a:srgbClr val="B45F06"/>
              </a:solidFill>
              <a:latin typeface="Roboto Mono Light"/>
              <a:ea typeface="Roboto Mono Light"/>
              <a:cs typeface="Roboto Mono Light"/>
              <a:sym typeface="Roboto Mon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Y</a:t>
            </a:r>
            <a:r>
              <a:rPr lang="en">
                <a:latin typeface="Roboto Light"/>
                <a:ea typeface="Roboto Light"/>
                <a:cs typeface="Roboto Light"/>
                <a:sym typeface="Roboto Light"/>
              </a:rPr>
              <a:t> (to accept the terms of service)</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student</a:t>
            </a:r>
            <a:r>
              <a:rPr lang="en">
                <a:latin typeface="Roboto Light"/>
                <a:ea typeface="Roboto Light"/>
                <a:cs typeface="Roboto Light"/>
                <a:sym typeface="Roboto Light"/>
              </a:rPr>
              <a:t>  for the username</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Type: </a:t>
            </a:r>
            <a:r>
              <a:rPr lang="en">
                <a:solidFill>
                  <a:srgbClr val="B45F06"/>
                </a:solidFill>
                <a:latin typeface="Roboto Mono Light"/>
                <a:ea typeface="Roboto Mono Light"/>
                <a:cs typeface="Roboto Mono Light"/>
                <a:sym typeface="Roboto Mono Light"/>
              </a:rPr>
              <a:t>cybersecurity </a:t>
            </a:r>
            <a:r>
              <a:rPr lang="en">
                <a:latin typeface="Roboto Light"/>
                <a:ea typeface="Roboto Light"/>
                <a:cs typeface="Roboto Light"/>
                <a:sym typeface="Roboto Light"/>
              </a:rPr>
              <a:t>for the password</a:t>
            </a:r>
            <a:endParaRPr>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a:latin typeface="Roboto Light"/>
              <a:ea typeface="Roboto Light"/>
              <a:cs typeface="Roboto Light"/>
              <a:sym typeface="Roboto Light"/>
            </a:endParaRPr>
          </a:p>
          <a:p>
            <a:pPr indent="0" lvl="0" marL="0" rtl="0" algn="l">
              <a:lnSpc>
                <a:spcPct val="115000"/>
              </a:lnSpc>
              <a:spcBef>
                <a:spcPts val="0"/>
              </a:spcBef>
              <a:spcAft>
                <a:spcPts val="0"/>
              </a:spcAft>
              <a:buNone/>
            </a:pPr>
            <a:r>
              <a:rPr lang="en">
                <a:latin typeface="Roboto Light"/>
                <a:ea typeface="Roboto Light"/>
                <a:cs typeface="Roboto Light"/>
                <a:sym typeface="Roboto Light"/>
              </a:rPr>
              <a:t>Log into Splunk</a:t>
            </a:r>
            <a:endParaRPr>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Char char="●"/>
            </a:pPr>
            <a:r>
              <a:rPr lang="en">
                <a:latin typeface="Roboto Light"/>
                <a:ea typeface="Roboto Light"/>
                <a:cs typeface="Roboto Light"/>
                <a:sym typeface="Roboto Light"/>
              </a:rPr>
              <a:t>Navigate to:`</a:t>
            </a:r>
            <a:r>
              <a:rPr lang="en">
                <a:solidFill>
                  <a:srgbClr val="B45F06"/>
                </a:solidFill>
                <a:latin typeface="Roboto Mono Light"/>
                <a:ea typeface="Roboto Mono Light"/>
                <a:cs typeface="Roboto Mono Light"/>
                <a:sym typeface="Roboto Mono Light"/>
              </a:rPr>
              <a:t>http://127.0.0.1:8000</a:t>
            </a:r>
            <a:r>
              <a:rPr lang="en">
                <a:latin typeface="Roboto Light"/>
                <a:ea typeface="Roboto Light"/>
                <a:cs typeface="Roboto Light"/>
                <a:sym typeface="Roboto Light"/>
              </a:rPr>
              <a:t>` once Splunk has finished setting up.</a:t>
            </a:r>
            <a:endParaRPr>
              <a:latin typeface="Roboto Light"/>
              <a:ea typeface="Roboto Light"/>
              <a:cs typeface="Roboto Light"/>
              <a:sym typeface="Roboto Light"/>
            </a:endParaRPr>
          </a:p>
          <a:p>
            <a:pPr indent="-317500" lvl="0" marL="457200" rtl="0" algn="l">
              <a:lnSpc>
                <a:spcPct val="115000"/>
              </a:lnSpc>
              <a:spcBef>
                <a:spcPts val="0"/>
              </a:spcBef>
              <a:spcAft>
                <a:spcPts val="0"/>
              </a:spcAft>
              <a:buSzPts val="1400"/>
              <a:buFont typeface="Roboto Light"/>
              <a:buChar char="●"/>
            </a:pPr>
            <a:r>
              <a:rPr lang="en">
                <a:latin typeface="Roboto Light"/>
                <a:ea typeface="Roboto Light"/>
                <a:cs typeface="Roboto Light"/>
                <a:sym typeface="Roboto Light"/>
              </a:rPr>
              <a:t>Enter your username and password.</a:t>
            </a:r>
            <a:endParaRPr>
              <a:latin typeface="Roboto Light"/>
              <a:ea typeface="Roboto Light"/>
              <a:cs typeface="Roboto Light"/>
              <a:sym typeface="Roboto Light"/>
            </a:endParaRPr>
          </a:p>
          <a:p>
            <a:pPr indent="0" lvl="0" marL="0" rtl="0" algn="l">
              <a:lnSpc>
                <a:spcPct val="150000"/>
              </a:lnSpc>
              <a:spcBef>
                <a:spcPts val="0"/>
              </a:spcBef>
              <a:spcAft>
                <a:spcPts val="0"/>
              </a:spcAft>
              <a:buNone/>
            </a:pPr>
            <a:r>
              <a:rPr lang="en"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spcBef>
                <a:spcPts val="0"/>
              </a:spcBef>
              <a:spcAft>
                <a:spcPts val="8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7" name="Shape 2537"/>
        <p:cNvGrpSpPr/>
        <p:nvPr/>
      </p:nvGrpSpPr>
      <p:grpSpPr>
        <a:xfrm>
          <a:off x="0" y="0"/>
          <a:ext cx="0" cy="0"/>
          <a:chOff x="0" y="0"/>
          <a:chExt cx="0" cy="0"/>
        </a:xfrm>
      </p:grpSpPr>
      <p:sp>
        <p:nvSpPr>
          <p:cNvPr id="2538" name="Google Shape;2538;p14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Splunk User Interface</a:t>
            </a:r>
            <a:endParaRPr/>
          </a:p>
        </p:txBody>
      </p:sp>
      <p:sp>
        <p:nvSpPr>
          <p:cNvPr id="2539" name="Google Shape;2539;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40" name="Google Shape;2540;p14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1" name="Google Shape;2541;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5" name="Shape 2545"/>
        <p:cNvGrpSpPr/>
        <p:nvPr/>
      </p:nvGrpSpPr>
      <p:grpSpPr>
        <a:xfrm>
          <a:off x="0" y="0"/>
          <a:ext cx="0" cy="0"/>
          <a:chOff x="0" y="0"/>
          <a:chExt cx="0" cy="0"/>
        </a:xfrm>
      </p:grpSpPr>
      <p:sp>
        <p:nvSpPr>
          <p:cNvPr id="2546" name="Google Shape;2546;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the Splunk User Interface</a:t>
            </a:r>
            <a:endParaRPr/>
          </a:p>
        </p:txBody>
      </p:sp>
      <p:sp>
        <p:nvSpPr>
          <p:cNvPr id="2547" name="Google Shape;2547;p15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a:t>
            </a:r>
            <a:r>
              <a:rPr b="1" lang="en"/>
              <a:t> </a:t>
            </a:r>
            <a:r>
              <a:rPr b="1" lang="en"/>
              <a:t>Search &amp; Reporting Application</a:t>
            </a:r>
            <a:r>
              <a:rPr lang="en"/>
              <a:t> is the primary interface for running searches, saving reports, and creating alerts and dashboards. </a:t>
            </a:r>
            <a:endParaRPr/>
          </a:p>
        </p:txBody>
      </p:sp>
      <p:sp>
        <p:nvSpPr>
          <p:cNvPr id="2548" name="Google Shape;2548;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9" name="Google Shape;2549;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50" name="Google Shape;2550;p150"/>
          <p:cNvPicPr preferRelativeResize="0"/>
          <p:nvPr/>
        </p:nvPicPr>
        <p:blipFill>
          <a:blip r:embed="rId3">
            <a:alphaModFix/>
          </a:blip>
          <a:stretch>
            <a:fillRect/>
          </a:stretch>
        </p:blipFill>
        <p:spPr>
          <a:xfrm>
            <a:off x="1319250" y="1734600"/>
            <a:ext cx="5953125" cy="2162175"/>
          </a:xfrm>
          <a:prstGeom prst="rect">
            <a:avLst/>
          </a:prstGeom>
          <a:noFill/>
          <a:ln cap="flat" cmpd="sng" w="28575">
            <a:solidFill>
              <a:srgbClr val="6AA84F"/>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4" name="Shape 2554"/>
        <p:cNvGrpSpPr/>
        <p:nvPr/>
      </p:nvGrpSpPr>
      <p:grpSpPr>
        <a:xfrm>
          <a:off x="0" y="0"/>
          <a:ext cx="0" cy="0"/>
          <a:chOff x="0" y="0"/>
          <a:chExt cx="0" cy="0"/>
        </a:xfrm>
      </p:grpSpPr>
      <p:sp>
        <p:nvSpPr>
          <p:cNvPr id="2555" name="Google Shape;2555;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Search</a:t>
            </a:r>
            <a:endParaRPr/>
          </a:p>
        </p:txBody>
      </p:sp>
      <p:sp>
        <p:nvSpPr>
          <p:cNvPr id="2556" name="Google Shape;2556;p1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b="1" lang="en"/>
              <a:t>Search</a:t>
            </a:r>
            <a:r>
              <a:rPr lang="en"/>
              <a:t> option provides the ability to search events from indexed data .</a:t>
            </a:r>
            <a:endParaRPr/>
          </a:p>
          <a:p>
            <a:pPr indent="0" lvl="0" marL="0" rtl="0" algn="l">
              <a:spcBef>
                <a:spcPts val="0"/>
              </a:spcBef>
              <a:spcAft>
                <a:spcPts val="0"/>
              </a:spcAft>
              <a:buNone/>
            </a:pPr>
            <a:r>
              <a:rPr lang="en"/>
              <a:t>(For example: Windows event logs, web server logs, live application logs, network feeds.)</a:t>
            </a:r>
            <a:endParaRPr/>
          </a:p>
        </p:txBody>
      </p:sp>
      <p:sp>
        <p:nvSpPr>
          <p:cNvPr id="2557" name="Google Shape;2557;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58" name="Google Shape;2558;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59" name="Google Shape;2559;p151"/>
          <p:cNvSpPr txBox="1"/>
          <p:nvPr>
            <p:ph idx="3" type="body"/>
          </p:nvPr>
        </p:nvSpPr>
        <p:spPr>
          <a:xfrm>
            <a:off x="175" y="1754950"/>
            <a:ext cx="3015000" cy="3151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Security teams run a series of time-based searches to investigate and identify abnormal activity. </a:t>
            </a:r>
            <a:endParaRPr/>
          </a:p>
          <a:p>
            <a:pPr indent="0" lvl="0" marL="0" rtl="0" algn="l">
              <a:spcBef>
                <a:spcPts val="800"/>
              </a:spcBef>
              <a:spcAft>
                <a:spcPts val="0"/>
              </a:spcAft>
              <a:buNone/>
            </a:pPr>
            <a:r>
              <a:t/>
            </a:r>
            <a:endParaRPr/>
          </a:p>
          <a:p>
            <a:pPr indent="0" lvl="0" marL="0" rtl="0" algn="l">
              <a:spcBef>
                <a:spcPts val="800"/>
              </a:spcBef>
              <a:spcAft>
                <a:spcPts val="800"/>
              </a:spcAft>
              <a:buNone/>
            </a:pPr>
            <a:r>
              <a:rPr lang="en"/>
              <a:t>The timeline is used to drill into specific </a:t>
            </a:r>
            <a:r>
              <a:rPr b="1" lang="en"/>
              <a:t>time periods </a:t>
            </a:r>
            <a:r>
              <a:rPr lang="en"/>
              <a:t>(minutes, hours, days) in order to correlate events that occur around the same time. </a:t>
            </a:r>
            <a:endParaRPr/>
          </a:p>
        </p:txBody>
      </p:sp>
      <p:pic>
        <p:nvPicPr>
          <p:cNvPr id="2560" name="Google Shape;2560;p151"/>
          <p:cNvPicPr preferRelativeResize="0"/>
          <p:nvPr/>
        </p:nvPicPr>
        <p:blipFill>
          <a:blip r:embed="rId3">
            <a:alphaModFix/>
          </a:blip>
          <a:stretch>
            <a:fillRect/>
          </a:stretch>
        </p:blipFill>
        <p:spPr>
          <a:xfrm>
            <a:off x="2825196" y="1496700"/>
            <a:ext cx="5782580" cy="3151500"/>
          </a:xfrm>
          <a:prstGeom prst="rect">
            <a:avLst/>
          </a:prstGeom>
          <a:noFill/>
          <a:ln cap="flat" cmpd="sng" w="28575">
            <a:solidFill>
              <a:srgbClr val="274E13"/>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4" name="Shape 2064"/>
        <p:cNvGrpSpPr/>
        <p:nvPr/>
      </p:nvGrpSpPr>
      <p:grpSpPr>
        <a:xfrm>
          <a:off x="0" y="0"/>
          <a:ext cx="0" cy="0"/>
          <a:chOff x="0" y="0"/>
          <a:chExt cx="0" cy="0"/>
        </a:xfrm>
      </p:grpSpPr>
      <p:sp>
        <p:nvSpPr>
          <p:cNvPr id="2065" name="Google Shape;2065;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SIEMs?</a:t>
            </a:r>
            <a:endParaRPr/>
          </a:p>
        </p:txBody>
      </p:sp>
      <p:sp>
        <p:nvSpPr>
          <p:cNvPr id="2066" name="Google Shape;2066;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7" name="Google Shape;2067;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8" name="Google Shape;2068;p107"/>
          <p:cNvSpPr txBox="1"/>
          <p:nvPr>
            <p:ph idx="3" type="body"/>
          </p:nvPr>
        </p:nvSpPr>
        <p:spPr>
          <a:xfrm>
            <a:off x="175" y="770100"/>
            <a:ext cx="9144000" cy="4136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solidFill>
                  <a:srgbClr val="073763"/>
                </a:solidFill>
              </a:rPr>
              <a:t>The Scenario: </a:t>
            </a:r>
            <a:endParaRPr b="1" sz="1800">
              <a:solidFill>
                <a:srgbClr val="073763"/>
              </a:solidFill>
            </a:endParaRPr>
          </a:p>
          <a:p>
            <a:pPr indent="0" lvl="0" marL="0" rtl="0" algn="l">
              <a:lnSpc>
                <a:spcPct val="150000"/>
              </a:lnSpc>
              <a:spcBef>
                <a:spcPts val="800"/>
              </a:spcBef>
              <a:spcAft>
                <a:spcPts val="0"/>
              </a:spcAft>
              <a:buNone/>
            </a:pPr>
            <a:r>
              <a:rPr lang="en" sz="1600">
                <a:latin typeface="Roboto Light"/>
                <a:ea typeface="Roboto Light"/>
                <a:cs typeface="Roboto Light"/>
                <a:sym typeface="Roboto Light"/>
              </a:rPr>
              <a:t>An organization's IT infrastructure has a variety of systems and applications on their networks, </a:t>
            </a:r>
            <a:r>
              <a:rPr lang="en" sz="1600">
                <a:solidFill>
                  <a:schemeClr val="dk1"/>
                </a:solidFill>
                <a:latin typeface="Roboto Light"/>
                <a:ea typeface="Roboto Light"/>
                <a:cs typeface="Roboto Light"/>
                <a:sym typeface="Roboto Light"/>
              </a:rPr>
              <a:t>including host systems, product applications, network devices, firewalls, etc.</a:t>
            </a:r>
            <a:endParaRPr sz="1600">
              <a:solidFill>
                <a:schemeClr val="dk1"/>
              </a:solidFill>
            </a:endParaRPr>
          </a:p>
          <a:p>
            <a:pPr indent="0" lvl="0" marL="0" rtl="0" algn="l">
              <a:lnSpc>
                <a:spcPct val="150000"/>
              </a:lnSpc>
              <a:spcBef>
                <a:spcPts val="0"/>
              </a:spcBef>
              <a:spcAft>
                <a:spcPts val="0"/>
              </a:spcAft>
              <a:buNone/>
            </a:pPr>
            <a:r>
              <a:t/>
            </a:r>
            <a:endParaRPr sz="1600">
              <a:latin typeface="Roboto Light"/>
              <a:ea typeface="Roboto Light"/>
              <a:cs typeface="Roboto Light"/>
              <a:sym typeface="Roboto Light"/>
            </a:endParaRPr>
          </a:p>
          <a:p>
            <a:pPr indent="0" lvl="0" marL="0" rtl="0" algn="l">
              <a:spcBef>
                <a:spcPts val="0"/>
              </a:spcBef>
              <a:spcAft>
                <a:spcPts val="0"/>
              </a:spcAft>
              <a:buNone/>
            </a:pPr>
            <a:r>
              <a:rPr b="1" lang="en" sz="1800">
                <a:solidFill>
                  <a:srgbClr val="990000"/>
                </a:solidFill>
              </a:rPr>
              <a:t>The Problem:</a:t>
            </a:r>
            <a:endParaRPr b="1" sz="1800">
              <a:solidFill>
                <a:srgbClr val="990000"/>
              </a:solidFill>
            </a:endParaRPr>
          </a:p>
          <a:p>
            <a:pPr indent="0" lvl="0" marL="0" rtl="0" algn="l">
              <a:lnSpc>
                <a:spcPct val="150000"/>
              </a:lnSpc>
              <a:spcBef>
                <a:spcPts val="800"/>
              </a:spcBef>
              <a:spcAft>
                <a:spcPts val="0"/>
              </a:spcAft>
              <a:buNone/>
            </a:pPr>
            <a:r>
              <a:rPr lang="en" sz="1600">
                <a:latin typeface="Roboto Light"/>
                <a:ea typeface="Roboto Light"/>
                <a:cs typeface="Roboto Light"/>
                <a:sym typeface="Roboto Light"/>
              </a:rPr>
              <a:t>It’s challenging for organizations to have full visibility of their network, making </a:t>
            </a:r>
            <a:r>
              <a:rPr lang="en" sz="1600"/>
              <a:t>suspicious behavior more difficult to detect</a:t>
            </a:r>
            <a:r>
              <a:rPr lang="en" sz="1600">
                <a:latin typeface="Roboto Light"/>
                <a:ea typeface="Roboto Light"/>
                <a:cs typeface="Roboto Light"/>
                <a:sym typeface="Roboto Light"/>
              </a:rPr>
              <a:t>.</a:t>
            </a:r>
            <a:endParaRPr sz="1600"/>
          </a:p>
          <a:p>
            <a:pPr indent="0" lvl="0" marL="0" rtl="0" algn="l">
              <a:spcBef>
                <a:spcPts val="0"/>
              </a:spcBef>
              <a:spcAft>
                <a:spcPts val="0"/>
              </a:spcAft>
              <a:buNone/>
            </a:pPr>
            <a:r>
              <a:t/>
            </a:r>
            <a:endParaRPr sz="2000"/>
          </a:p>
          <a:p>
            <a:pPr indent="0" lvl="0" marL="0" rtl="0" algn="l">
              <a:spcBef>
                <a:spcPts val="800"/>
              </a:spcBef>
              <a:spcAft>
                <a:spcPts val="0"/>
              </a:spcAft>
              <a:buNone/>
            </a:pPr>
            <a:r>
              <a:rPr b="1" lang="en" sz="1800">
                <a:solidFill>
                  <a:srgbClr val="38761D"/>
                </a:solidFill>
              </a:rPr>
              <a:t>The Solution:</a:t>
            </a:r>
            <a:endParaRPr b="1" sz="1800">
              <a:solidFill>
                <a:srgbClr val="38761D"/>
              </a:solidFill>
            </a:endParaRPr>
          </a:p>
          <a:p>
            <a:pPr indent="0" lvl="0" marL="0" rtl="0" algn="l">
              <a:spcBef>
                <a:spcPts val="800"/>
              </a:spcBef>
              <a:spcAft>
                <a:spcPts val="0"/>
              </a:spcAft>
              <a:buNone/>
            </a:pPr>
            <a:r>
              <a:t/>
            </a:r>
            <a:endParaRPr sz="2000"/>
          </a:p>
          <a:p>
            <a:pPr indent="0" lvl="0" marL="0" rtl="0" algn="l">
              <a:spcBef>
                <a:spcPts val="800"/>
              </a:spcBef>
              <a:spcAft>
                <a:spcPts val="800"/>
              </a:spcAft>
              <a:buNone/>
            </a:pPr>
            <a:r>
              <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4" name="Shape 2564"/>
        <p:cNvGrpSpPr/>
        <p:nvPr/>
      </p:nvGrpSpPr>
      <p:grpSpPr>
        <a:xfrm>
          <a:off x="0" y="0"/>
          <a:ext cx="0" cy="0"/>
          <a:chOff x="0" y="0"/>
          <a:chExt cx="0" cy="0"/>
        </a:xfrm>
      </p:grpSpPr>
      <p:sp>
        <p:nvSpPr>
          <p:cNvPr id="2565" name="Google Shape;2565;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Datasets</a:t>
            </a:r>
            <a:endParaRPr/>
          </a:p>
        </p:txBody>
      </p:sp>
      <p:sp>
        <p:nvSpPr>
          <p:cNvPr id="2566" name="Google Shape;2566;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b="1" lang="en"/>
              <a:t>dataset</a:t>
            </a:r>
            <a:r>
              <a:rPr lang="en"/>
              <a:t> is a collection of data that is defined and maintained for a specific business purpose. </a:t>
            </a:r>
            <a:endParaRPr/>
          </a:p>
        </p:txBody>
      </p:sp>
      <p:sp>
        <p:nvSpPr>
          <p:cNvPr id="2567" name="Google Shape;2567;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8" name="Google Shape;2568;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69" name="Google Shape;2569;p152"/>
          <p:cNvSpPr txBox="1"/>
          <p:nvPr>
            <p:ph idx="3" type="body"/>
          </p:nvPr>
        </p:nvSpPr>
        <p:spPr>
          <a:xfrm>
            <a:off x="175" y="1437575"/>
            <a:ext cx="3248400" cy="3468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Datasets are used when: </a:t>
            </a:r>
            <a:endParaRPr b="1"/>
          </a:p>
          <a:p>
            <a:pPr indent="0" lvl="0" marL="0" rtl="0" algn="l">
              <a:spcBef>
                <a:spcPts val="800"/>
              </a:spcBef>
              <a:spcAft>
                <a:spcPts val="0"/>
              </a:spcAft>
              <a:buNone/>
            </a:pPr>
            <a:r>
              <a:rPr lang="en"/>
              <a:t>1. </a:t>
            </a:r>
            <a:r>
              <a:rPr lang="en"/>
              <a:t>You do NOT know the Search Processing Language (SPL). </a:t>
            </a:r>
            <a:endParaRPr/>
          </a:p>
          <a:p>
            <a:pPr indent="0" lvl="0" marL="0" rtl="0" algn="l">
              <a:spcBef>
                <a:spcPts val="800"/>
              </a:spcBef>
              <a:spcAft>
                <a:spcPts val="0"/>
              </a:spcAft>
              <a:buNone/>
            </a:pPr>
            <a:r>
              <a:rPr lang="en"/>
              <a:t>2. You want to avoid spending time designing complicated searches.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Datasets are created using a </a:t>
            </a:r>
            <a:r>
              <a:rPr b="1" lang="en"/>
              <a:t>Table Editor </a:t>
            </a:r>
            <a:r>
              <a:rPr lang="en"/>
              <a:t>in which</a:t>
            </a:r>
            <a:r>
              <a:rPr lang="en"/>
              <a:t> events fields are selected for a search.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pic>
        <p:nvPicPr>
          <p:cNvPr id="2570" name="Google Shape;2570;p152"/>
          <p:cNvPicPr preferRelativeResize="0"/>
          <p:nvPr/>
        </p:nvPicPr>
        <p:blipFill>
          <a:blip r:embed="rId3">
            <a:alphaModFix/>
          </a:blip>
          <a:stretch>
            <a:fillRect/>
          </a:stretch>
        </p:blipFill>
        <p:spPr>
          <a:xfrm>
            <a:off x="2934225" y="1437563"/>
            <a:ext cx="5824025" cy="3046535"/>
          </a:xfrm>
          <a:prstGeom prst="rect">
            <a:avLst/>
          </a:prstGeom>
          <a:noFill/>
          <a:ln cap="flat" cmpd="sng" w="28575">
            <a:solidFill>
              <a:srgbClr val="38761D"/>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4" name="Shape 2574"/>
        <p:cNvGrpSpPr/>
        <p:nvPr/>
      </p:nvGrpSpPr>
      <p:grpSpPr>
        <a:xfrm>
          <a:off x="0" y="0"/>
          <a:ext cx="0" cy="0"/>
          <a:chOff x="0" y="0"/>
          <a:chExt cx="0" cy="0"/>
        </a:xfrm>
      </p:grpSpPr>
      <p:sp>
        <p:nvSpPr>
          <p:cNvPr id="2575" name="Google Shape;2575;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Reports</a:t>
            </a:r>
            <a:endParaRPr/>
          </a:p>
        </p:txBody>
      </p:sp>
      <p:sp>
        <p:nvSpPr>
          <p:cNvPr id="2576" name="Google Shape;2576;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800"/>
              </a:spcAft>
              <a:buClr>
                <a:schemeClr val="dk1"/>
              </a:buClr>
              <a:buSzPts val="1100"/>
              <a:buFont typeface="Arial"/>
              <a:buNone/>
            </a:pPr>
            <a:r>
              <a:rPr b="1" lang="en"/>
              <a:t>Reports</a:t>
            </a:r>
            <a:r>
              <a:rPr i="1" lang="en">
                <a:solidFill>
                  <a:schemeClr val="dk1"/>
                </a:solidFill>
              </a:rPr>
              <a:t> </a:t>
            </a:r>
            <a:r>
              <a:rPr lang="en">
                <a:solidFill>
                  <a:schemeClr val="dk1"/>
                </a:solidFill>
              </a:rPr>
              <a:t>are created when you save a search. They can also be created manually. They can be scheduled to run at intervals and used in the dashboard. </a:t>
            </a:r>
            <a:endParaRPr/>
          </a:p>
        </p:txBody>
      </p:sp>
      <p:sp>
        <p:nvSpPr>
          <p:cNvPr id="2577" name="Google Shape;2577;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8" name="Google Shape;2578;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79" name="Google Shape;2579;p153"/>
          <p:cNvSpPr txBox="1"/>
          <p:nvPr>
            <p:ph idx="3" type="body"/>
          </p:nvPr>
        </p:nvSpPr>
        <p:spPr>
          <a:xfrm>
            <a:off x="175" y="1437575"/>
            <a:ext cx="8607600" cy="364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PDF documents can also be generated from reports.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pic>
        <p:nvPicPr>
          <p:cNvPr id="2580" name="Google Shape;2580;p153"/>
          <p:cNvPicPr preferRelativeResize="0"/>
          <p:nvPr/>
        </p:nvPicPr>
        <p:blipFill>
          <a:blip r:embed="rId3">
            <a:alphaModFix/>
          </a:blip>
          <a:stretch>
            <a:fillRect/>
          </a:stretch>
        </p:blipFill>
        <p:spPr>
          <a:xfrm>
            <a:off x="1085850" y="1954775"/>
            <a:ext cx="6972300" cy="2162175"/>
          </a:xfrm>
          <a:prstGeom prst="rect">
            <a:avLst/>
          </a:prstGeom>
          <a:noFill/>
          <a:ln cap="flat" cmpd="sng" w="28575">
            <a:solidFill>
              <a:srgbClr val="38761D"/>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4" name="Shape 2584"/>
        <p:cNvGrpSpPr/>
        <p:nvPr/>
      </p:nvGrpSpPr>
      <p:grpSpPr>
        <a:xfrm>
          <a:off x="0" y="0"/>
          <a:ext cx="0" cy="0"/>
          <a:chOff x="0" y="0"/>
          <a:chExt cx="0" cy="0"/>
        </a:xfrm>
      </p:grpSpPr>
      <p:sp>
        <p:nvSpPr>
          <p:cNvPr id="2585" name="Google Shape;2585;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Alerts</a:t>
            </a:r>
            <a:endParaRPr/>
          </a:p>
        </p:txBody>
      </p:sp>
      <p:sp>
        <p:nvSpPr>
          <p:cNvPr id="2586" name="Google Shape;2586;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Alerts</a:t>
            </a:r>
            <a:r>
              <a:rPr lang="en"/>
              <a:t> are used to monitor for and respond to specific events. </a:t>
            </a:r>
            <a:endParaRPr/>
          </a:p>
          <a:p>
            <a:pPr indent="-317500" lvl="0" marL="457200" rtl="0" algn="l">
              <a:spcBef>
                <a:spcPts val="800"/>
              </a:spcBef>
              <a:spcAft>
                <a:spcPts val="0"/>
              </a:spcAft>
              <a:buSzPts val="1400"/>
              <a:buChar char="●"/>
            </a:pPr>
            <a:r>
              <a:rPr lang="en"/>
              <a:t>They can look for events in </a:t>
            </a:r>
            <a:r>
              <a:rPr i="1" lang="en"/>
              <a:t>real time</a:t>
            </a:r>
            <a:r>
              <a:rPr lang="en"/>
              <a:t> or on at </a:t>
            </a:r>
            <a:r>
              <a:rPr i="1" lang="en"/>
              <a:t>scheduled intervals</a:t>
            </a:r>
            <a:r>
              <a:rPr lang="en"/>
              <a:t>.</a:t>
            </a:r>
            <a:endParaRPr/>
          </a:p>
          <a:p>
            <a:pPr indent="-317500" lvl="0" marL="457200" rtl="0" algn="l">
              <a:spcBef>
                <a:spcPts val="800"/>
              </a:spcBef>
              <a:spcAft>
                <a:spcPts val="800"/>
              </a:spcAft>
              <a:buSzPts val="1400"/>
              <a:buChar char="●"/>
            </a:pPr>
            <a:r>
              <a:rPr lang="en"/>
              <a:t>Alerts can be assigned a priority, such as Informational or Critical.  </a:t>
            </a:r>
            <a:endParaRPr/>
          </a:p>
        </p:txBody>
      </p:sp>
      <p:sp>
        <p:nvSpPr>
          <p:cNvPr id="2587" name="Google Shape;2587;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8" name="Google Shape;2588;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89" name="Google Shape;2589;p154"/>
          <p:cNvPicPr preferRelativeResize="0"/>
          <p:nvPr/>
        </p:nvPicPr>
        <p:blipFill>
          <a:blip r:embed="rId3">
            <a:alphaModFix/>
          </a:blip>
          <a:stretch>
            <a:fillRect/>
          </a:stretch>
        </p:blipFill>
        <p:spPr>
          <a:xfrm>
            <a:off x="1098175" y="1902100"/>
            <a:ext cx="6780425" cy="2949200"/>
          </a:xfrm>
          <a:prstGeom prst="rect">
            <a:avLst/>
          </a:prstGeom>
          <a:noFill/>
          <a:ln cap="flat" cmpd="sng" w="28575">
            <a:solidFill>
              <a:srgbClr val="38761D"/>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3" name="Shape 2593"/>
        <p:cNvGrpSpPr/>
        <p:nvPr/>
      </p:nvGrpSpPr>
      <p:grpSpPr>
        <a:xfrm>
          <a:off x="0" y="0"/>
          <a:ext cx="0" cy="0"/>
          <a:chOff x="0" y="0"/>
          <a:chExt cx="0" cy="0"/>
        </a:xfrm>
      </p:grpSpPr>
      <p:sp>
        <p:nvSpPr>
          <p:cNvPr id="2594" name="Google Shape;2594;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Dashboards</a:t>
            </a:r>
            <a:endParaRPr/>
          </a:p>
        </p:txBody>
      </p:sp>
      <p:sp>
        <p:nvSpPr>
          <p:cNvPr id="2595" name="Google Shape;2595;p1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Dashboards</a:t>
            </a:r>
            <a:r>
              <a:rPr lang="en"/>
              <a:t> integrate </a:t>
            </a:r>
            <a:r>
              <a:rPr b="1" lang="en"/>
              <a:t>real-time searches, charts, reports, gauges, maps</a:t>
            </a:r>
            <a:r>
              <a:rPr lang="en"/>
              <a:t>, and </a:t>
            </a:r>
            <a:r>
              <a:rPr b="1" lang="en"/>
              <a:t>tables</a:t>
            </a:r>
            <a:r>
              <a:rPr lang="en"/>
              <a:t> in panels to display the most relevant information for different teams and use cases. </a:t>
            </a:r>
            <a:endParaRPr/>
          </a:p>
          <a:p>
            <a:pPr indent="0" lvl="0" marL="0" rtl="0" algn="l">
              <a:spcBef>
                <a:spcPts val="800"/>
              </a:spcBef>
              <a:spcAft>
                <a:spcPts val="0"/>
              </a:spcAft>
              <a:buNone/>
            </a:pPr>
            <a:r>
              <a:rPr lang="en" sz="1400"/>
              <a:t>Scheduled searches are used to create real-time dashboards and visualizations.</a:t>
            </a:r>
            <a:endParaRPr sz="1400"/>
          </a:p>
          <a:p>
            <a:pPr indent="0" lvl="0" marL="0" rtl="0" algn="l">
              <a:spcBef>
                <a:spcPts val="800"/>
              </a:spcBef>
              <a:spcAft>
                <a:spcPts val="0"/>
              </a:spcAft>
              <a:buNone/>
            </a:pPr>
            <a:r>
              <a:rPr lang="en" sz="1400"/>
              <a:t>Some benefits for security analysts and SOC teams include: </a:t>
            </a:r>
            <a:endParaRPr sz="1400"/>
          </a:p>
          <a:p>
            <a:pPr indent="-317500" lvl="0" marL="457200" rtl="0" algn="l">
              <a:spcBef>
                <a:spcPts val="800"/>
              </a:spcBef>
              <a:spcAft>
                <a:spcPts val="0"/>
              </a:spcAft>
              <a:buSzPts val="1400"/>
              <a:buFont typeface="Roboto"/>
              <a:buChar char="●"/>
            </a:pPr>
            <a:r>
              <a:rPr lang="en" sz="1400"/>
              <a:t>Dashboards accelerate </a:t>
            </a:r>
            <a:r>
              <a:rPr b="1" lang="en" sz="1400"/>
              <a:t>time-to-time</a:t>
            </a:r>
            <a:r>
              <a:rPr lang="en" sz="1400"/>
              <a:t> and </a:t>
            </a:r>
            <a:r>
              <a:rPr b="1" lang="en" sz="1400"/>
              <a:t>time-to-action</a:t>
            </a:r>
            <a:r>
              <a:rPr lang="en" sz="1400"/>
              <a:t>. </a:t>
            </a:r>
            <a:endParaRPr sz="1400"/>
          </a:p>
          <a:p>
            <a:pPr indent="-317500" lvl="0" marL="457200" rtl="0" algn="l">
              <a:spcBef>
                <a:spcPts val="0"/>
              </a:spcBef>
              <a:spcAft>
                <a:spcPts val="0"/>
              </a:spcAft>
              <a:buSzPts val="1400"/>
              <a:buChar char="●"/>
            </a:pPr>
            <a:r>
              <a:rPr lang="en" sz="1400"/>
              <a:t>Dashboards use the same event data for security analysts and operations teams to visualize events. </a:t>
            </a:r>
            <a:endParaRPr sz="1400"/>
          </a:p>
          <a:p>
            <a:pPr indent="0" lvl="0" marL="0" rtl="0" algn="l">
              <a:spcBef>
                <a:spcPts val="800"/>
              </a:spcBef>
              <a:spcAft>
                <a:spcPts val="0"/>
              </a:spcAft>
              <a:buNone/>
            </a:pPr>
            <a:r>
              <a:t/>
            </a:r>
            <a:endParaRPr/>
          </a:p>
        </p:txBody>
      </p:sp>
      <p:sp>
        <p:nvSpPr>
          <p:cNvPr id="2596" name="Google Shape;2596;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7" name="Google Shape;2597;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98" name="Google Shape;2598;p155"/>
          <p:cNvPicPr preferRelativeResize="0"/>
          <p:nvPr/>
        </p:nvPicPr>
        <p:blipFill>
          <a:blip r:embed="rId3">
            <a:alphaModFix/>
          </a:blip>
          <a:stretch>
            <a:fillRect/>
          </a:stretch>
        </p:blipFill>
        <p:spPr>
          <a:xfrm>
            <a:off x="1580625" y="2962575"/>
            <a:ext cx="5000450" cy="1807300"/>
          </a:xfrm>
          <a:prstGeom prst="rect">
            <a:avLst/>
          </a:prstGeom>
          <a:noFill/>
          <a:ln cap="flat" cmpd="sng" w="28575">
            <a:solidFill>
              <a:srgbClr val="38761D"/>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2" name="Shape 2602"/>
        <p:cNvGrpSpPr/>
        <p:nvPr/>
      </p:nvGrpSpPr>
      <p:grpSpPr>
        <a:xfrm>
          <a:off x="0" y="0"/>
          <a:ext cx="0" cy="0"/>
          <a:chOff x="0" y="0"/>
          <a:chExt cx="0" cy="0"/>
        </a:xfrm>
      </p:grpSpPr>
      <p:sp>
        <p:nvSpPr>
          <p:cNvPr id="2603" name="Google Shape;2603;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Getting Data into Splunk</a:t>
            </a:r>
            <a:endParaRPr/>
          </a:p>
        </p:txBody>
      </p:sp>
      <p:sp>
        <p:nvSpPr>
          <p:cNvPr id="2604" name="Google Shape;2604;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5" name="Google Shape;2605;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06" name="Google Shape;2606;p156"/>
          <p:cNvSpPr txBox="1"/>
          <p:nvPr>
            <p:ph idx="3" type="body"/>
          </p:nvPr>
        </p:nvSpPr>
        <p:spPr>
          <a:xfrm>
            <a:off x="175" y="877475"/>
            <a:ext cx="9144000" cy="4029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There are different methods of getting data into Splunk: </a:t>
            </a:r>
            <a:endParaRPr sz="1800"/>
          </a:p>
          <a:p>
            <a:pPr indent="-342900" lvl="0" marL="457200" rtl="0" algn="l">
              <a:spcBef>
                <a:spcPts val="800"/>
              </a:spcBef>
              <a:spcAft>
                <a:spcPts val="0"/>
              </a:spcAft>
              <a:buSzPts val="1800"/>
              <a:buChar char="●"/>
            </a:pPr>
            <a:r>
              <a:rPr b="1" lang="en" sz="1800"/>
              <a:t>Uploading </a:t>
            </a:r>
            <a:r>
              <a:rPr lang="en" sz="1800"/>
              <a:t>files (e.g. cvs, json, log, zip) from a system. The maximum size is 500 mb.</a:t>
            </a:r>
            <a:endParaRPr sz="1800"/>
          </a:p>
          <a:p>
            <a:pPr indent="-342900" lvl="0" marL="457200" rtl="0" algn="l">
              <a:spcBef>
                <a:spcPts val="1200"/>
              </a:spcBef>
              <a:spcAft>
                <a:spcPts val="0"/>
              </a:spcAft>
              <a:buSzPts val="1800"/>
              <a:buChar char="●"/>
            </a:pPr>
            <a:r>
              <a:rPr b="1" lang="en" sz="1800"/>
              <a:t>Monitoring </a:t>
            </a:r>
            <a:r>
              <a:rPr lang="en" sz="1800"/>
              <a:t>files and network ports on the host that runs the Splunk instance. </a:t>
            </a:r>
            <a:endParaRPr sz="1800"/>
          </a:p>
          <a:p>
            <a:pPr indent="-342900" lvl="0" marL="457200" rtl="0" algn="l">
              <a:spcBef>
                <a:spcPts val="1200"/>
              </a:spcBef>
              <a:spcAft>
                <a:spcPts val="0"/>
              </a:spcAft>
              <a:buSzPts val="1800"/>
              <a:buChar char="●"/>
            </a:pPr>
            <a:r>
              <a:rPr b="1" lang="en" sz="1800"/>
              <a:t>Forwarding </a:t>
            </a:r>
            <a:r>
              <a:rPr lang="en" sz="1800"/>
              <a:t>data to another Splunk instance or to a third-party system. </a:t>
            </a:r>
            <a:r>
              <a:rPr lang="en" sz="1800"/>
              <a:t> </a:t>
            </a:r>
            <a:endParaRPr sz="1800"/>
          </a:p>
          <a:p>
            <a:pPr indent="0" lvl="0" marL="0" rtl="0" algn="l">
              <a:spcBef>
                <a:spcPts val="1200"/>
              </a:spcBef>
              <a:spcAft>
                <a:spcPts val="0"/>
              </a:spcAft>
              <a:buNone/>
            </a:pPr>
            <a:r>
              <a:t/>
            </a:r>
            <a:endParaRPr sz="1800"/>
          </a:p>
          <a:p>
            <a:pPr indent="0" lvl="0" marL="0" rtl="0" algn="l">
              <a:spcBef>
                <a:spcPts val="1200"/>
              </a:spcBef>
              <a:spcAft>
                <a:spcPts val="1200"/>
              </a:spcAft>
              <a:buNone/>
            </a:pPr>
            <a:r>
              <a:rPr lang="en" sz="1800"/>
              <a:t>Next, we’ll launch into a demo of the workflow for </a:t>
            </a:r>
            <a:r>
              <a:rPr b="1" lang="en" sz="1800"/>
              <a:t>uploading data </a:t>
            </a:r>
            <a:r>
              <a:rPr lang="en" sz="1800"/>
              <a:t>into Splunk. </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0" name="Shape 2610"/>
        <p:cNvGrpSpPr/>
        <p:nvPr/>
      </p:nvGrpSpPr>
      <p:grpSpPr>
        <a:xfrm>
          <a:off x="0" y="0"/>
          <a:ext cx="0" cy="0"/>
          <a:chOff x="0" y="0"/>
          <a:chExt cx="0" cy="0"/>
        </a:xfrm>
      </p:grpSpPr>
      <p:sp>
        <p:nvSpPr>
          <p:cNvPr id="2611" name="Google Shape;2611;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2" name="Google Shape;2612;p1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13" name="Google Shape;2613;p15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Uploading a Web Log into Splunk</a:t>
            </a:r>
            <a:endParaRPr>
              <a:solidFill>
                <a:srgbClr val="F1C232"/>
              </a:solidFill>
            </a:endParaRPr>
          </a:p>
        </p:txBody>
      </p:sp>
      <p:sp>
        <p:nvSpPr>
          <p:cNvPr id="2614" name="Google Shape;2614;p157"/>
          <p:cNvSpPr txBox="1"/>
          <p:nvPr/>
        </p:nvSpPr>
        <p:spPr>
          <a:xfrm>
            <a:off x="3060925" y="716775"/>
            <a:ext cx="2431200" cy="12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Mono"/>
                <a:ea typeface="Roboto Mono"/>
                <a:cs typeface="Roboto Mono"/>
                <a:sym typeface="Roboto Mono"/>
              </a:rPr>
              <a:t>1. Select Source</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2. Set Source Type</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3. Input Settings</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4. Review</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5. Upload the Log File</a:t>
            </a:r>
            <a:endParaRPr sz="12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8" name="Shape 2618"/>
        <p:cNvGrpSpPr/>
        <p:nvPr/>
      </p:nvGrpSpPr>
      <p:grpSpPr>
        <a:xfrm>
          <a:off x="0" y="0"/>
          <a:ext cx="0" cy="0"/>
          <a:chOff x="0" y="0"/>
          <a:chExt cx="0" cy="0"/>
        </a:xfrm>
      </p:grpSpPr>
      <p:sp>
        <p:nvSpPr>
          <p:cNvPr id="2619" name="Google Shape;2619;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Demo Summary</a:t>
            </a:r>
            <a:endParaRPr/>
          </a:p>
        </p:txBody>
      </p:sp>
      <p:sp>
        <p:nvSpPr>
          <p:cNvPr id="2620" name="Google Shape;2620;p1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Uploading a Web Log into Splunk:</a:t>
            </a:r>
            <a:endParaRPr/>
          </a:p>
        </p:txBody>
      </p:sp>
      <p:sp>
        <p:nvSpPr>
          <p:cNvPr id="2621" name="Google Shape;2621;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2" name="Google Shape;2622;p1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23" name="Google Shape;2623;p15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SzPts val="1800"/>
              <a:buChar char="●"/>
            </a:pPr>
            <a:r>
              <a:rPr lang="en" sz="1800"/>
              <a:t>We grabbed an </a:t>
            </a:r>
            <a:r>
              <a:rPr lang="en" sz="1800"/>
              <a:t>existing</a:t>
            </a:r>
            <a:r>
              <a:rPr lang="en" sz="1800"/>
              <a:t> log file that was created from a different machine.</a:t>
            </a:r>
            <a:endParaRPr sz="1800"/>
          </a:p>
          <a:p>
            <a:pPr indent="0" lvl="0" marL="45720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We uploaded that log file into Splunk.</a:t>
            </a:r>
            <a:endParaRPr sz="1800"/>
          </a:p>
          <a:p>
            <a:pPr indent="0" lvl="0" marL="45720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We can now filter and search for different events based on our customized criteria.  </a:t>
            </a:r>
            <a:endParaRPr sz="1800"/>
          </a:p>
          <a:p>
            <a:pPr indent="0" lvl="0" marL="457200" rtl="0" algn="l">
              <a:spcBef>
                <a:spcPts val="800"/>
              </a:spcBef>
              <a:spcAft>
                <a:spcPts val="0"/>
              </a:spcAft>
              <a:buNone/>
            </a:pPr>
            <a:r>
              <a:t/>
            </a:r>
            <a:endParaRPr sz="1800"/>
          </a:p>
          <a:p>
            <a:pPr indent="-342900" lvl="0" marL="457200" rtl="0" algn="l">
              <a:spcBef>
                <a:spcPts val="800"/>
              </a:spcBef>
              <a:spcAft>
                <a:spcPts val="0"/>
              </a:spcAft>
              <a:buSzPts val="1800"/>
              <a:buChar char="●"/>
            </a:pPr>
            <a:r>
              <a:rPr lang="en" sz="1800"/>
              <a:t>When it comes to searching, quotations after an equals (=) sign are not needed, however adding the quotations makes it easier for others to read your work.  </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7" name="Shape 2627"/>
        <p:cNvGrpSpPr/>
        <p:nvPr/>
      </p:nvGrpSpPr>
      <p:grpSpPr>
        <a:xfrm>
          <a:off x="0" y="0"/>
          <a:ext cx="0" cy="0"/>
          <a:chOff x="0" y="0"/>
          <a:chExt cx="0" cy="0"/>
        </a:xfrm>
      </p:grpSpPr>
      <p:sp>
        <p:nvSpPr>
          <p:cNvPr id="2628" name="Google Shape;2628;p15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2629" name="Google Shape;2629;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30" name="Google Shape;2630;p1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31" name="Google Shape;2631;p15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Uploading a Web Server Log into Splunk</a:t>
            </a:r>
            <a:endParaRPr/>
          </a:p>
          <a:p>
            <a:pPr indent="0" lvl="0" marL="0" rtl="0" algn="l">
              <a:spcBef>
                <a:spcPts val="0"/>
              </a:spcBef>
              <a:spcAft>
                <a:spcPts val="0"/>
              </a:spcAft>
              <a:buNone/>
            </a:pPr>
            <a:r>
              <a:t/>
            </a:r>
            <a:endParaRPr sz="1600"/>
          </a:p>
          <a:p>
            <a:pPr indent="0" lvl="0" marL="0" rtl="0" algn="l">
              <a:lnSpc>
                <a:spcPct val="115000"/>
              </a:lnSpc>
              <a:spcBef>
                <a:spcPts val="0"/>
              </a:spcBef>
              <a:spcAft>
                <a:spcPts val="0"/>
              </a:spcAft>
              <a:buNone/>
            </a:pPr>
            <a:r>
              <a:rPr lang="en" sz="1400">
                <a:solidFill>
                  <a:srgbClr val="24292E"/>
                </a:solidFill>
              </a:rPr>
              <a:t>You will be uploading a web server log file into Splunk. This is an important exercise, as you will be uploading various files into Splunk in the coming classes</a:t>
            </a:r>
            <a:r>
              <a:rPr lang="en" sz="1400">
                <a:latin typeface="Roboto Light"/>
                <a:ea typeface="Roboto Light"/>
                <a:cs typeface="Roboto Light"/>
                <a:sym typeface="Roboto Light"/>
              </a:rPr>
              <a:t>.</a:t>
            </a:r>
            <a:endParaRPr sz="1400">
              <a:latin typeface="Roboto Light"/>
              <a:ea typeface="Roboto Light"/>
              <a:cs typeface="Roboto Light"/>
              <a:sym typeface="Roboto Light"/>
            </a:endParaRPr>
          </a:p>
          <a:p>
            <a:pPr indent="0" lvl="0" marL="0" rtl="0" algn="l">
              <a:spcBef>
                <a:spcPts val="120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t>Instructions sent via Slack.</a:t>
            </a:r>
            <a:endParaRPr sz="1800"/>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5" name="Shape 2635"/>
        <p:cNvGrpSpPr/>
        <p:nvPr/>
      </p:nvGrpSpPr>
      <p:grpSpPr>
        <a:xfrm>
          <a:off x="0" y="0"/>
          <a:ext cx="0" cy="0"/>
          <a:chOff x="0" y="0"/>
          <a:chExt cx="0" cy="0"/>
        </a:xfrm>
      </p:grpSpPr>
      <p:sp>
        <p:nvSpPr>
          <p:cNvPr id="2636" name="Google Shape;2636;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7" name="Google Shape;2637;p1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38" name="Google Shape;2638;p160"/>
          <p:cNvSpPr txBox="1"/>
          <p:nvPr/>
        </p:nvSpPr>
        <p:spPr>
          <a:xfrm>
            <a:off x="2431300" y="3622725"/>
            <a:ext cx="42135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Uploading a Web Server Log</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2" name="Shape 2642"/>
        <p:cNvGrpSpPr/>
        <p:nvPr/>
      </p:nvGrpSpPr>
      <p:grpSpPr>
        <a:xfrm>
          <a:off x="0" y="0"/>
          <a:ext cx="0" cy="0"/>
          <a:chOff x="0" y="0"/>
          <a:chExt cx="0" cy="0"/>
        </a:xfrm>
      </p:grpSpPr>
      <p:sp>
        <p:nvSpPr>
          <p:cNvPr id="2643" name="Google Shape;2643;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Server Log Review</a:t>
            </a:r>
            <a:endParaRPr/>
          </a:p>
        </p:txBody>
      </p:sp>
      <p:sp>
        <p:nvSpPr>
          <p:cNvPr id="2644" name="Google Shape;2644;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45" name="Google Shape;2645;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46" name="Google Shape;2646;p161"/>
          <p:cNvPicPr preferRelativeResize="0"/>
          <p:nvPr/>
        </p:nvPicPr>
        <p:blipFill>
          <a:blip r:embed="rId3">
            <a:alphaModFix/>
          </a:blip>
          <a:stretch>
            <a:fillRect/>
          </a:stretch>
        </p:blipFill>
        <p:spPr>
          <a:xfrm>
            <a:off x="1747513" y="1723463"/>
            <a:ext cx="5159374" cy="2977700"/>
          </a:xfrm>
          <a:prstGeom prst="rect">
            <a:avLst/>
          </a:prstGeom>
          <a:noFill/>
          <a:ln cap="flat" cmpd="sng" w="28575">
            <a:solidFill>
              <a:srgbClr val="38761D"/>
            </a:solidFill>
            <a:prstDash val="solid"/>
            <a:round/>
            <a:headEnd len="sm" w="sm" type="none"/>
            <a:tailEnd len="sm" w="sm" type="none"/>
          </a:ln>
        </p:spPr>
      </p:pic>
      <p:sp>
        <p:nvSpPr>
          <p:cNvPr id="2647" name="Google Shape;2647;p161"/>
          <p:cNvSpPr txBox="1"/>
          <p:nvPr/>
        </p:nvSpPr>
        <p:spPr>
          <a:xfrm>
            <a:off x="767100" y="875275"/>
            <a:ext cx="71202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Let’s review the parts of the splunk web server.</a:t>
            </a:r>
            <a:endParaRPr sz="24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2" name="Shape 2072"/>
        <p:cNvGrpSpPr/>
        <p:nvPr/>
      </p:nvGrpSpPr>
      <p:grpSpPr>
        <a:xfrm>
          <a:off x="0" y="0"/>
          <a:ext cx="0" cy="0"/>
          <a:chOff x="0" y="0"/>
          <a:chExt cx="0" cy="0"/>
        </a:xfrm>
      </p:grpSpPr>
      <p:sp>
        <p:nvSpPr>
          <p:cNvPr id="2073" name="Google Shape;2073;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SIEMs?</a:t>
            </a:r>
            <a:endParaRPr/>
          </a:p>
        </p:txBody>
      </p:sp>
      <p:sp>
        <p:nvSpPr>
          <p:cNvPr id="2074" name="Google Shape;2074;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5" name="Google Shape;2075;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6" name="Google Shape;2076;p108"/>
          <p:cNvSpPr txBox="1"/>
          <p:nvPr>
            <p:ph idx="3" type="body"/>
          </p:nvPr>
        </p:nvSpPr>
        <p:spPr>
          <a:xfrm>
            <a:off x="175" y="770100"/>
            <a:ext cx="9144000" cy="4136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solidFill>
                  <a:srgbClr val="073763"/>
                </a:solidFill>
              </a:rPr>
              <a:t>The Scenario: </a:t>
            </a:r>
            <a:endParaRPr b="1" sz="1800">
              <a:solidFill>
                <a:srgbClr val="073763"/>
              </a:solidFill>
            </a:endParaRPr>
          </a:p>
          <a:p>
            <a:pPr indent="0" lvl="0" marL="0" rtl="0" algn="l">
              <a:lnSpc>
                <a:spcPct val="150000"/>
              </a:lnSpc>
              <a:spcBef>
                <a:spcPts val="800"/>
              </a:spcBef>
              <a:spcAft>
                <a:spcPts val="0"/>
              </a:spcAft>
              <a:buNone/>
            </a:pPr>
            <a:r>
              <a:rPr lang="en" sz="1600">
                <a:latin typeface="Roboto Light"/>
                <a:ea typeface="Roboto Light"/>
                <a:cs typeface="Roboto Light"/>
                <a:sym typeface="Roboto Light"/>
              </a:rPr>
              <a:t>An organization's IT infrastructure has a variety of systems and applications on their networks, </a:t>
            </a:r>
            <a:r>
              <a:rPr lang="en" sz="1600">
                <a:solidFill>
                  <a:schemeClr val="dk1"/>
                </a:solidFill>
                <a:latin typeface="Roboto Light"/>
                <a:ea typeface="Roboto Light"/>
                <a:cs typeface="Roboto Light"/>
                <a:sym typeface="Roboto Light"/>
              </a:rPr>
              <a:t>including host systems, product applications, network devices, firewalls, etc.</a:t>
            </a:r>
            <a:endParaRPr sz="1600">
              <a:solidFill>
                <a:schemeClr val="dk1"/>
              </a:solidFill>
            </a:endParaRPr>
          </a:p>
          <a:p>
            <a:pPr indent="0" lvl="0" marL="0" rtl="0" algn="l">
              <a:lnSpc>
                <a:spcPct val="150000"/>
              </a:lnSpc>
              <a:spcBef>
                <a:spcPts val="0"/>
              </a:spcBef>
              <a:spcAft>
                <a:spcPts val="0"/>
              </a:spcAft>
              <a:buNone/>
            </a:pPr>
            <a:r>
              <a:t/>
            </a:r>
            <a:endParaRPr sz="1600">
              <a:latin typeface="Roboto Light"/>
              <a:ea typeface="Roboto Light"/>
              <a:cs typeface="Roboto Light"/>
              <a:sym typeface="Roboto Light"/>
            </a:endParaRPr>
          </a:p>
          <a:p>
            <a:pPr indent="0" lvl="0" marL="0" rtl="0" algn="l">
              <a:spcBef>
                <a:spcPts val="0"/>
              </a:spcBef>
              <a:spcAft>
                <a:spcPts val="0"/>
              </a:spcAft>
              <a:buNone/>
            </a:pPr>
            <a:r>
              <a:rPr b="1" lang="en" sz="1800">
                <a:solidFill>
                  <a:srgbClr val="990000"/>
                </a:solidFill>
              </a:rPr>
              <a:t>The Problem:</a:t>
            </a:r>
            <a:endParaRPr b="1" sz="1800">
              <a:solidFill>
                <a:srgbClr val="990000"/>
              </a:solidFill>
            </a:endParaRPr>
          </a:p>
          <a:p>
            <a:pPr indent="0" lvl="0" marL="0" rtl="0" algn="l">
              <a:lnSpc>
                <a:spcPct val="150000"/>
              </a:lnSpc>
              <a:spcBef>
                <a:spcPts val="800"/>
              </a:spcBef>
              <a:spcAft>
                <a:spcPts val="0"/>
              </a:spcAft>
              <a:buNone/>
            </a:pPr>
            <a:r>
              <a:rPr lang="en" sz="1600">
                <a:latin typeface="Roboto Light"/>
                <a:ea typeface="Roboto Light"/>
                <a:cs typeface="Roboto Light"/>
                <a:sym typeface="Roboto Light"/>
              </a:rPr>
              <a:t>It’s challenging for organizations to have full visibility of their network, making </a:t>
            </a:r>
            <a:r>
              <a:rPr lang="en" sz="1600"/>
              <a:t>suspicious behavior more difficult to detect</a:t>
            </a:r>
            <a:r>
              <a:rPr lang="en" sz="1600">
                <a:latin typeface="Roboto Light"/>
                <a:ea typeface="Roboto Light"/>
                <a:cs typeface="Roboto Light"/>
                <a:sym typeface="Roboto Light"/>
              </a:rPr>
              <a:t>.</a:t>
            </a:r>
            <a:endParaRPr sz="1600"/>
          </a:p>
          <a:p>
            <a:pPr indent="0" lvl="0" marL="0" rtl="0" algn="l">
              <a:spcBef>
                <a:spcPts val="0"/>
              </a:spcBef>
              <a:spcAft>
                <a:spcPts val="0"/>
              </a:spcAft>
              <a:buNone/>
            </a:pPr>
            <a:r>
              <a:t/>
            </a:r>
            <a:endParaRPr sz="2000"/>
          </a:p>
          <a:p>
            <a:pPr indent="0" lvl="0" marL="0" rtl="0" algn="l">
              <a:spcBef>
                <a:spcPts val="800"/>
              </a:spcBef>
              <a:spcAft>
                <a:spcPts val="0"/>
              </a:spcAft>
              <a:buNone/>
            </a:pPr>
            <a:r>
              <a:rPr b="1" lang="en" sz="1800">
                <a:solidFill>
                  <a:srgbClr val="38761D"/>
                </a:solidFill>
              </a:rPr>
              <a:t>The Solution:</a:t>
            </a:r>
            <a:endParaRPr b="1" sz="1800">
              <a:solidFill>
                <a:srgbClr val="38761D"/>
              </a:solidFill>
            </a:endParaRPr>
          </a:p>
          <a:p>
            <a:pPr indent="0" lvl="0" marL="0" rtl="0" algn="l">
              <a:lnSpc>
                <a:spcPct val="115000"/>
              </a:lnSpc>
              <a:spcBef>
                <a:spcPts val="800"/>
              </a:spcBef>
              <a:spcAft>
                <a:spcPts val="0"/>
              </a:spcAft>
              <a:buNone/>
            </a:pPr>
            <a:r>
              <a:rPr lang="en" sz="1600">
                <a:latin typeface="Roboto Light"/>
                <a:ea typeface="Roboto Light"/>
                <a:cs typeface="Roboto Light"/>
                <a:sym typeface="Roboto Light"/>
              </a:rPr>
              <a:t>Organizations use </a:t>
            </a:r>
            <a:r>
              <a:rPr b="1" lang="en" sz="1600"/>
              <a:t>SIEMs (Security </a:t>
            </a:r>
            <a:r>
              <a:rPr b="1" lang="en" sz="1600"/>
              <a:t>Information</a:t>
            </a:r>
            <a:r>
              <a:rPr b="1" lang="en" sz="1600"/>
              <a:t> and Event </a:t>
            </a:r>
            <a:r>
              <a:rPr b="1" lang="en" sz="1600"/>
              <a:t>Management</a:t>
            </a:r>
            <a:r>
              <a:rPr b="1" lang="en" sz="1600"/>
              <a:t>)</a:t>
            </a:r>
            <a:r>
              <a:rPr lang="en" sz="1600">
                <a:latin typeface="Roboto Light"/>
                <a:ea typeface="Roboto Light"/>
                <a:cs typeface="Roboto Light"/>
                <a:sym typeface="Roboto Light"/>
              </a:rPr>
              <a:t> to monitor odd behavior and irregular traffic on their network, allowing infosec teams to detect suspicious activity.</a:t>
            </a:r>
            <a:endParaRPr sz="1600"/>
          </a:p>
          <a:p>
            <a:pPr indent="0" lvl="0" marL="0" rtl="0" algn="l">
              <a:spcBef>
                <a:spcPts val="0"/>
              </a:spcBef>
              <a:spcAft>
                <a:spcPts val="0"/>
              </a:spcAft>
              <a:buNone/>
            </a:pPr>
            <a:r>
              <a:t/>
            </a:r>
            <a:endParaRPr sz="2000"/>
          </a:p>
          <a:p>
            <a:pPr indent="0" lvl="0" marL="0" rtl="0" algn="l">
              <a:spcBef>
                <a:spcPts val="800"/>
              </a:spcBef>
              <a:spcAft>
                <a:spcPts val="800"/>
              </a:spcAft>
              <a:buNone/>
            </a:pPr>
            <a:r>
              <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1" name="Shape 2651"/>
        <p:cNvGrpSpPr/>
        <p:nvPr/>
      </p:nvGrpSpPr>
      <p:grpSpPr>
        <a:xfrm>
          <a:off x="0" y="0"/>
          <a:ext cx="0" cy="0"/>
          <a:chOff x="0" y="0"/>
          <a:chExt cx="0" cy="0"/>
        </a:xfrm>
      </p:grpSpPr>
      <p:sp>
        <p:nvSpPr>
          <p:cNvPr id="2652" name="Google Shape;2652;p162"/>
          <p:cNvSpPr txBox="1"/>
          <p:nvPr>
            <p:ph idx="3" type="subTitle"/>
          </p:nvPr>
        </p:nvSpPr>
        <p:spPr>
          <a:xfrm>
            <a:off x="7056300" y="910475"/>
            <a:ext cx="1813500" cy="3784800"/>
          </a:xfrm>
          <a:prstGeom prst="rect">
            <a:avLst/>
          </a:prstGeom>
          <a:ln cap="flat" cmpd="sng" w="9525">
            <a:solidFill>
              <a:srgbClr val="000000"/>
            </a:solidFill>
            <a:prstDash val="solid"/>
            <a:round/>
            <a:headEnd len="sm" w="sm" type="none"/>
            <a:tailEnd len="sm" w="sm" type="none"/>
          </a:ln>
        </p:spPr>
        <p:txBody>
          <a:bodyPr anchorCtr="0" anchor="t" bIns="0" lIns="36575" spcFirstLastPara="1" rIns="91425" wrap="square" tIns="91425">
            <a:noAutofit/>
          </a:bodyPr>
          <a:lstStyle/>
          <a:p>
            <a:pPr indent="0" lvl="0" marL="0" rtl="0" algn="l">
              <a:lnSpc>
                <a:spcPct val="115000"/>
              </a:lnSpc>
              <a:spcBef>
                <a:spcPts val="0"/>
              </a:spcBef>
              <a:spcAft>
                <a:spcPts val="0"/>
              </a:spcAft>
              <a:buNone/>
            </a:pPr>
            <a:r>
              <a:rPr b="1" lang="en" sz="1400">
                <a:solidFill>
                  <a:srgbClr val="24292E"/>
                </a:solidFill>
              </a:rPr>
              <a:t>1. Application bar</a:t>
            </a:r>
            <a:r>
              <a:rPr lang="en" sz="1400">
                <a:solidFill>
                  <a:srgbClr val="24292E"/>
                </a:solidFill>
              </a:rPr>
              <a:t> contains main functions.</a:t>
            </a:r>
            <a:endParaRPr sz="1400">
              <a:solidFill>
                <a:srgbClr val="24292E"/>
              </a:solidFill>
            </a:endParaRPr>
          </a:p>
          <a:p>
            <a:pPr indent="0" lvl="0" marL="0" rtl="0" algn="l">
              <a:lnSpc>
                <a:spcPct val="115000"/>
              </a:lnSpc>
              <a:spcBef>
                <a:spcPts val="1200"/>
              </a:spcBef>
              <a:spcAft>
                <a:spcPts val="0"/>
              </a:spcAft>
              <a:buNone/>
            </a:pPr>
            <a:r>
              <a:rPr b="1" lang="en" sz="1400">
                <a:solidFill>
                  <a:srgbClr val="24292E"/>
                </a:solidFill>
              </a:rPr>
              <a:t>2. Search bar</a:t>
            </a:r>
            <a:r>
              <a:rPr lang="en" sz="1400">
                <a:solidFill>
                  <a:srgbClr val="24292E"/>
                </a:solidFill>
              </a:rPr>
              <a:t> specifies your search criteria.</a:t>
            </a:r>
            <a:endParaRPr sz="1400">
              <a:solidFill>
                <a:srgbClr val="24292E"/>
              </a:solidFill>
            </a:endParaRPr>
          </a:p>
          <a:p>
            <a:pPr indent="0" lvl="0" marL="0" rtl="0" algn="l">
              <a:spcBef>
                <a:spcPts val="1200"/>
              </a:spcBef>
              <a:spcAft>
                <a:spcPts val="0"/>
              </a:spcAft>
              <a:buNone/>
            </a:pPr>
            <a:r>
              <a:rPr lang="en" sz="1400">
                <a:solidFill>
                  <a:srgbClr val="24292E"/>
                </a:solidFill>
              </a:rPr>
              <a:t>3. </a:t>
            </a:r>
            <a:r>
              <a:rPr b="1" lang="en" sz="1400">
                <a:solidFill>
                  <a:srgbClr val="24292E"/>
                </a:solidFill>
              </a:rPr>
              <a:t>Time range picker </a:t>
            </a:r>
            <a:r>
              <a:rPr lang="en" sz="1400">
                <a:solidFill>
                  <a:srgbClr val="24292E"/>
                </a:solidFill>
              </a:rPr>
              <a:t>specifies the time period for the search.</a:t>
            </a:r>
            <a:endParaRPr sz="1400">
              <a:solidFill>
                <a:srgbClr val="24292E"/>
              </a:solidFill>
            </a:endParaRPr>
          </a:p>
          <a:p>
            <a:pPr indent="0" lvl="0" marL="0" rtl="0" algn="l">
              <a:spcBef>
                <a:spcPts val="1200"/>
              </a:spcBef>
              <a:spcAft>
                <a:spcPts val="0"/>
              </a:spcAft>
              <a:buNone/>
            </a:pPr>
            <a:r>
              <a:rPr lang="en" sz="1400">
                <a:solidFill>
                  <a:srgbClr val="24292E"/>
                </a:solidFill>
              </a:rPr>
              <a:t>4. The peaks and valleys in the </a:t>
            </a:r>
            <a:r>
              <a:rPr b="1" lang="en" sz="1400">
                <a:solidFill>
                  <a:srgbClr val="24292E"/>
                </a:solidFill>
              </a:rPr>
              <a:t>timeline</a:t>
            </a:r>
            <a:r>
              <a:rPr lang="en" sz="1400">
                <a:solidFill>
                  <a:srgbClr val="24292E"/>
                </a:solidFill>
              </a:rPr>
              <a:t> can indicate spikes in activity or server downtime.</a:t>
            </a:r>
            <a:endParaRPr sz="1400">
              <a:solidFill>
                <a:srgbClr val="24292E"/>
              </a:solidFill>
            </a:endParaRPr>
          </a:p>
          <a:p>
            <a:pPr indent="0" lvl="0" marL="0" rtl="0" algn="l">
              <a:spcBef>
                <a:spcPts val="1200"/>
              </a:spcBef>
              <a:spcAft>
                <a:spcPts val="0"/>
              </a:spcAft>
              <a:buClr>
                <a:schemeClr val="dk1"/>
              </a:buClr>
              <a:buSzPts val="1100"/>
              <a:buFont typeface="Arial"/>
              <a:buNone/>
            </a:pPr>
            <a:r>
              <a:t/>
            </a:r>
            <a:endParaRPr sz="1400">
              <a:solidFill>
                <a:srgbClr val="24292E"/>
              </a:solidFill>
            </a:endParaRPr>
          </a:p>
          <a:p>
            <a:pPr indent="0" lvl="0" marL="0" rtl="0" algn="l">
              <a:lnSpc>
                <a:spcPct val="115000"/>
              </a:lnSpc>
              <a:spcBef>
                <a:spcPts val="1200"/>
              </a:spcBef>
              <a:spcAft>
                <a:spcPts val="0"/>
              </a:spcAft>
              <a:buNone/>
            </a:pPr>
            <a:r>
              <a:t/>
            </a:r>
            <a:endParaRPr sz="14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None/>
            </a:pPr>
            <a:r>
              <a:t/>
            </a:r>
            <a:endParaRPr sz="1400"/>
          </a:p>
        </p:txBody>
      </p:sp>
      <p:sp>
        <p:nvSpPr>
          <p:cNvPr id="2653" name="Google Shape;2653;p162"/>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 Server Log Review</a:t>
            </a:r>
            <a:endParaRPr/>
          </a:p>
        </p:txBody>
      </p:sp>
      <p:sp>
        <p:nvSpPr>
          <p:cNvPr id="2654" name="Google Shape;2654;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5" name="Google Shape;2655;p16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56" name="Google Shape;2656;p162"/>
          <p:cNvPicPr preferRelativeResize="0"/>
          <p:nvPr/>
        </p:nvPicPr>
        <p:blipFill>
          <a:blip r:embed="rId3">
            <a:alphaModFix/>
          </a:blip>
          <a:stretch>
            <a:fillRect/>
          </a:stretch>
        </p:blipFill>
        <p:spPr>
          <a:xfrm>
            <a:off x="222449" y="869558"/>
            <a:ext cx="6699600" cy="386662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0" name="Shape 2660"/>
        <p:cNvGrpSpPr/>
        <p:nvPr/>
      </p:nvGrpSpPr>
      <p:grpSpPr>
        <a:xfrm>
          <a:off x="0" y="0"/>
          <a:ext cx="0" cy="0"/>
          <a:chOff x="0" y="0"/>
          <a:chExt cx="0" cy="0"/>
        </a:xfrm>
      </p:grpSpPr>
      <p:sp>
        <p:nvSpPr>
          <p:cNvPr id="2661" name="Google Shape;2661;p163"/>
          <p:cNvSpPr txBox="1"/>
          <p:nvPr>
            <p:ph idx="3" type="subTitle"/>
          </p:nvPr>
        </p:nvSpPr>
        <p:spPr>
          <a:xfrm>
            <a:off x="7056300" y="910475"/>
            <a:ext cx="1813500" cy="3784800"/>
          </a:xfrm>
          <a:prstGeom prst="rect">
            <a:avLst/>
          </a:prstGeom>
          <a:ln cap="flat" cmpd="sng" w="9525">
            <a:solidFill>
              <a:srgbClr val="000000"/>
            </a:solidFill>
            <a:prstDash val="solid"/>
            <a:round/>
            <a:headEnd len="sm" w="sm" type="none"/>
            <a:tailEnd len="sm" w="sm" type="none"/>
          </a:ln>
        </p:spPr>
        <p:txBody>
          <a:bodyPr anchorCtr="0" anchor="t" bIns="0" lIns="36575" spcFirstLastPara="1" rIns="91425" wrap="square" tIns="91425">
            <a:noAutofit/>
          </a:bodyPr>
          <a:lstStyle/>
          <a:p>
            <a:pPr indent="0" lvl="0" marL="0" rtl="0" algn="l">
              <a:spcBef>
                <a:spcPts val="300"/>
              </a:spcBef>
              <a:spcAft>
                <a:spcPts val="0"/>
              </a:spcAft>
              <a:buNone/>
            </a:pPr>
            <a:r>
              <a:rPr lang="en" sz="1400">
                <a:solidFill>
                  <a:srgbClr val="24292E"/>
                </a:solidFill>
              </a:rPr>
              <a:t>5. </a:t>
            </a:r>
            <a:r>
              <a:rPr b="1" lang="en" sz="1400">
                <a:solidFill>
                  <a:srgbClr val="24292E"/>
                </a:solidFill>
              </a:rPr>
              <a:t>Select Fields and Interesting Fields</a:t>
            </a:r>
            <a:r>
              <a:rPr lang="en" sz="1400">
                <a:solidFill>
                  <a:srgbClr val="24292E"/>
                </a:solidFill>
              </a:rPr>
              <a:t>: This sidebar displays a list of the fields discovered in the event.</a:t>
            </a:r>
            <a:endParaRPr sz="1400">
              <a:solidFill>
                <a:srgbClr val="24292E"/>
              </a:solidFill>
            </a:endParaRPr>
          </a:p>
          <a:p>
            <a:pPr indent="0" lvl="0" marL="0" rtl="0" algn="l">
              <a:spcBef>
                <a:spcPts val="1200"/>
              </a:spcBef>
              <a:spcAft>
                <a:spcPts val="0"/>
              </a:spcAft>
              <a:buNone/>
            </a:pPr>
            <a:r>
              <a:rPr lang="en" sz="1400">
                <a:solidFill>
                  <a:schemeClr val="dk1"/>
                </a:solidFill>
              </a:rPr>
              <a:t>When you first run a search, the </a:t>
            </a:r>
            <a:r>
              <a:rPr b="1" lang="en" sz="1400">
                <a:solidFill>
                  <a:schemeClr val="dk1"/>
                </a:solidFill>
              </a:rPr>
              <a:t>Selected Fields</a:t>
            </a:r>
            <a:r>
              <a:rPr lang="en" sz="1400">
                <a:solidFill>
                  <a:schemeClr val="dk1"/>
                </a:solidFill>
              </a:rPr>
              <a:t> list contains the default fields host, source, and source type. </a:t>
            </a:r>
            <a:endParaRPr sz="1400">
              <a:solidFill>
                <a:schemeClr val="dk1"/>
              </a:solidFill>
            </a:endParaRPr>
          </a:p>
          <a:p>
            <a:pPr indent="0" lvl="0" marL="0" rtl="0" algn="l">
              <a:spcBef>
                <a:spcPts val="1200"/>
              </a:spcBef>
              <a:spcAft>
                <a:spcPts val="0"/>
              </a:spcAft>
              <a:buNone/>
            </a:pPr>
            <a:r>
              <a:rPr b="1" lang="en" sz="1400">
                <a:solidFill>
                  <a:schemeClr val="dk1"/>
                </a:solidFill>
              </a:rPr>
              <a:t>Interesting Fields</a:t>
            </a:r>
            <a:r>
              <a:rPr lang="en" sz="1400">
                <a:solidFill>
                  <a:schemeClr val="dk1"/>
                </a:solidFill>
              </a:rPr>
              <a:t> are fields that appear in at least 20% of the events.</a:t>
            </a:r>
            <a:endParaRPr sz="1400">
              <a:solidFill>
                <a:schemeClr val="dk1"/>
              </a:solidFill>
            </a:endParaRPr>
          </a:p>
          <a:p>
            <a:pPr indent="0" lvl="0" marL="0" rtl="0" algn="l">
              <a:spcBef>
                <a:spcPts val="1200"/>
              </a:spcBef>
              <a:spcAft>
                <a:spcPts val="0"/>
              </a:spcAft>
              <a:buNone/>
            </a:pPr>
            <a:r>
              <a:t/>
            </a:r>
            <a:endParaRPr sz="1400">
              <a:solidFill>
                <a:srgbClr val="24292E"/>
              </a:solidFill>
            </a:endParaRPr>
          </a:p>
          <a:p>
            <a:pPr indent="0" lvl="0" marL="0" rtl="0" algn="l">
              <a:spcBef>
                <a:spcPts val="1200"/>
              </a:spcBef>
              <a:spcAft>
                <a:spcPts val="0"/>
              </a:spcAft>
              <a:buNone/>
            </a:pPr>
            <a:r>
              <a:t/>
            </a:r>
            <a:endParaRPr b="1" sz="1400">
              <a:solidFill>
                <a:srgbClr val="24292E"/>
              </a:solidFill>
            </a:endParaRPr>
          </a:p>
          <a:p>
            <a:pPr indent="0" lvl="0" marL="0" rtl="0" algn="l">
              <a:spcBef>
                <a:spcPts val="1200"/>
              </a:spcBef>
              <a:spcAft>
                <a:spcPts val="0"/>
              </a:spcAft>
              <a:buNone/>
            </a:pPr>
            <a:r>
              <a:t/>
            </a:r>
            <a:endParaRPr sz="1400">
              <a:solidFill>
                <a:srgbClr val="24292E"/>
              </a:solidFill>
            </a:endParaRPr>
          </a:p>
          <a:p>
            <a:pPr indent="0" lvl="0" marL="0" rtl="0" algn="l">
              <a:lnSpc>
                <a:spcPct val="115000"/>
              </a:lnSpc>
              <a:spcBef>
                <a:spcPts val="1200"/>
              </a:spcBef>
              <a:spcAft>
                <a:spcPts val="0"/>
              </a:spcAft>
              <a:buNone/>
            </a:pPr>
            <a:r>
              <a:t/>
            </a:r>
            <a:endParaRPr sz="1400">
              <a:solidFill>
                <a:srgbClr val="24292E"/>
              </a:solidFill>
            </a:endParaRPr>
          </a:p>
          <a:p>
            <a:pPr indent="0" lvl="0" marL="0" rtl="0" algn="l">
              <a:lnSpc>
                <a:spcPct val="115000"/>
              </a:lnSpc>
              <a:spcBef>
                <a:spcPts val="120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p>
        </p:txBody>
      </p:sp>
      <p:sp>
        <p:nvSpPr>
          <p:cNvPr id="2662" name="Google Shape;2662;p163"/>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 Server Log Review</a:t>
            </a:r>
            <a:endParaRPr/>
          </a:p>
        </p:txBody>
      </p:sp>
      <p:sp>
        <p:nvSpPr>
          <p:cNvPr id="2663" name="Google Shape;2663;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4" name="Google Shape;2664;p16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65" name="Google Shape;2665;p163"/>
          <p:cNvPicPr preferRelativeResize="0"/>
          <p:nvPr/>
        </p:nvPicPr>
        <p:blipFill>
          <a:blip r:embed="rId3">
            <a:alphaModFix/>
          </a:blip>
          <a:stretch>
            <a:fillRect/>
          </a:stretch>
        </p:blipFill>
        <p:spPr>
          <a:xfrm>
            <a:off x="222449" y="869558"/>
            <a:ext cx="6699600" cy="386662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9" name="Shape 2669"/>
        <p:cNvGrpSpPr/>
        <p:nvPr/>
      </p:nvGrpSpPr>
      <p:grpSpPr>
        <a:xfrm>
          <a:off x="0" y="0"/>
          <a:ext cx="0" cy="0"/>
          <a:chOff x="0" y="0"/>
          <a:chExt cx="0" cy="0"/>
        </a:xfrm>
      </p:grpSpPr>
      <p:sp>
        <p:nvSpPr>
          <p:cNvPr id="2670" name="Google Shape;2670;p164"/>
          <p:cNvSpPr txBox="1"/>
          <p:nvPr>
            <p:ph idx="3" type="subTitle"/>
          </p:nvPr>
        </p:nvSpPr>
        <p:spPr>
          <a:xfrm>
            <a:off x="7056300" y="910475"/>
            <a:ext cx="1813500" cy="3784800"/>
          </a:xfrm>
          <a:prstGeom prst="rect">
            <a:avLst/>
          </a:prstGeom>
          <a:ln cap="flat" cmpd="sng" w="9525">
            <a:solidFill>
              <a:srgbClr val="000000"/>
            </a:solidFill>
            <a:prstDash val="solid"/>
            <a:round/>
            <a:headEnd len="sm" w="sm" type="none"/>
            <a:tailEnd len="sm" w="sm" type="none"/>
          </a:ln>
        </p:spPr>
        <p:txBody>
          <a:bodyPr anchorCtr="0" anchor="t" bIns="0" lIns="36575" spcFirstLastPara="1" rIns="91425" wrap="square" tIns="91425">
            <a:noAutofit/>
          </a:bodyPr>
          <a:lstStyle/>
          <a:p>
            <a:pPr indent="0" lvl="0" marL="0" rtl="0" algn="l">
              <a:spcBef>
                <a:spcPts val="300"/>
              </a:spcBef>
              <a:spcAft>
                <a:spcPts val="0"/>
              </a:spcAft>
              <a:buNone/>
            </a:pPr>
            <a:r>
              <a:rPr lang="en" sz="1400">
                <a:solidFill>
                  <a:srgbClr val="24292E"/>
                </a:solidFill>
              </a:rPr>
              <a:t>6</a:t>
            </a:r>
            <a:r>
              <a:rPr lang="en" sz="1400">
                <a:solidFill>
                  <a:srgbClr val="24292E"/>
                </a:solidFill>
              </a:rPr>
              <a:t>. </a:t>
            </a:r>
            <a:r>
              <a:rPr b="1" lang="en" sz="1400">
                <a:solidFill>
                  <a:srgbClr val="24292E"/>
                </a:solidFill>
              </a:rPr>
              <a:t>Events viewer </a:t>
            </a:r>
            <a:r>
              <a:rPr lang="en" sz="1400">
                <a:solidFill>
                  <a:srgbClr val="24292E"/>
                </a:solidFill>
              </a:rPr>
              <a:t>displays the events that match your search. </a:t>
            </a:r>
            <a:endParaRPr sz="1400">
              <a:solidFill>
                <a:srgbClr val="24292E"/>
              </a:solidFill>
            </a:endParaRPr>
          </a:p>
          <a:p>
            <a:pPr indent="0" lvl="0" marL="0" rtl="0" algn="l">
              <a:spcBef>
                <a:spcPts val="1200"/>
              </a:spcBef>
              <a:spcAft>
                <a:spcPts val="0"/>
              </a:spcAft>
              <a:buNone/>
            </a:pPr>
            <a:r>
              <a:rPr lang="en" sz="1400">
                <a:solidFill>
                  <a:srgbClr val="24292E"/>
                </a:solidFill>
              </a:rPr>
              <a:t>By default, the most recent event is listed first and the matching search terms are highlighted.</a:t>
            </a:r>
            <a:endParaRPr sz="1400">
              <a:solidFill>
                <a:srgbClr val="24292E"/>
              </a:solidFill>
            </a:endParaRPr>
          </a:p>
          <a:p>
            <a:pPr indent="0" lvl="0" marL="0" rtl="0" algn="l">
              <a:spcBef>
                <a:spcPts val="1200"/>
              </a:spcBef>
              <a:spcAft>
                <a:spcPts val="0"/>
              </a:spcAft>
              <a:buNone/>
            </a:pPr>
            <a:r>
              <a:t/>
            </a:r>
            <a:endParaRPr sz="1400">
              <a:solidFill>
                <a:schemeClr val="dk1"/>
              </a:solidFill>
            </a:endParaRPr>
          </a:p>
          <a:p>
            <a:pPr indent="0" lvl="0" marL="0" rtl="0" algn="l">
              <a:spcBef>
                <a:spcPts val="1200"/>
              </a:spcBef>
              <a:spcAft>
                <a:spcPts val="0"/>
              </a:spcAft>
              <a:buNone/>
            </a:pPr>
            <a:r>
              <a:t/>
            </a:r>
            <a:endParaRPr sz="1400">
              <a:solidFill>
                <a:srgbClr val="24292E"/>
              </a:solidFill>
            </a:endParaRPr>
          </a:p>
          <a:p>
            <a:pPr indent="0" lvl="0" marL="0" rtl="0" algn="l">
              <a:spcBef>
                <a:spcPts val="1200"/>
              </a:spcBef>
              <a:spcAft>
                <a:spcPts val="0"/>
              </a:spcAft>
              <a:buNone/>
            </a:pPr>
            <a:r>
              <a:t/>
            </a:r>
            <a:endParaRPr b="1" sz="1400">
              <a:solidFill>
                <a:srgbClr val="24292E"/>
              </a:solidFill>
            </a:endParaRPr>
          </a:p>
          <a:p>
            <a:pPr indent="0" lvl="0" marL="0" rtl="0" algn="l">
              <a:spcBef>
                <a:spcPts val="1200"/>
              </a:spcBef>
              <a:spcAft>
                <a:spcPts val="0"/>
              </a:spcAft>
              <a:buNone/>
            </a:pPr>
            <a:r>
              <a:t/>
            </a:r>
            <a:endParaRPr sz="1400">
              <a:solidFill>
                <a:srgbClr val="24292E"/>
              </a:solidFill>
            </a:endParaRPr>
          </a:p>
          <a:p>
            <a:pPr indent="0" lvl="0" marL="0" rtl="0" algn="l">
              <a:lnSpc>
                <a:spcPct val="115000"/>
              </a:lnSpc>
              <a:spcBef>
                <a:spcPts val="1200"/>
              </a:spcBef>
              <a:spcAft>
                <a:spcPts val="0"/>
              </a:spcAft>
              <a:buNone/>
            </a:pPr>
            <a:r>
              <a:t/>
            </a:r>
            <a:endParaRPr sz="1400">
              <a:solidFill>
                <a:srgbClr val="24292E"/>
              </a:solidFill>
            </a:endParaRPr>
          </a:p>
          <a:p>
            <a:pPr indent="0" lvl="0" marL="0" rtl="0" algn="l">
              <a:lnSpc>
                <a:spcPct val="115000"/>
              </a:lnSpc>
              <a:spcBef>
                <a:spcPts val="120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p>
        </p:txBody>
      </p:sp>
      <p:sp>
        <p:nvSpPr>
          <p:cNvPr id="2671" name="Google Shape;2671;p164"/>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Web Server Log Review</a:t>
            </a:r>
            <a:endParaRPr/>
          </a:p>
        </p:txBody>
      </p:sp>
      <p:sp>
        <p:nvSpPr>
          <p:cNvPr id="2672" name="Google Shape;2672;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73" name="Google Shape;2673;p16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74" name="Google Shape;2674;p164"/>
          <p:cNvPicPr preferRelativeResize="0"/>
          <p:nvPr/>
        </p:nvPicPr>
        <p:blipFill>
          <a:blip r:embed="rId3">
            <a:alphaModFix/>
          </a:blip>
          <a:stretch>
            <a:fillRect/>
          </a:stretch>
        </p:blipFill>
        <p:spPr>
          <a:xfrm>
            <a:off x="222449" y="869558"/>
            <a:ext cx="6699600" cy="386662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8" name="Shape 2678"/>
        <p:cNvGrpSpPr/>
        <p:nvPr/>
      </p:nvGrpSpPr>
      <p:grpSpPr>
        <a:xfrm>
          <a:off x="0" y="0"/>
          <a:ext cx="0" cy="0"/>
          <a:chOff x="0" y="0"/>
          <a:chExt cx="0" cy="0"/>
        </a:xfrm>
      </p:grpSpPr>
      <p:sp>
        <p:nvSpPr>
          <p:cNvPr id="2679" name="Google Shape;2679;p1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Search Processing Language</a:t>
            </a:r>
            <a:endParaRPr/>
          </a:p>
        </p:txBody>
      </p:sp>
      <p:sp>
        <p:nvSpPr>
          <p:cNvPr id="2680" name="Google Shape;2680;p1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81" name="Google Shape;2681;p16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82" name="Google Shape;2682;p1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6" name="Shape 2686"/>
        <p:cNvGrpSpPr/>
        <p:nvPr/>
      </p:nvGrpSpPr>
      <p:grpSpPr>
        <a:xfrm>
          <a:off x="0" y="0"/>
          <a:ext cx="0" cy="0"/>
          <a:chOff x="0" y="0"/>
          <a:chExt cx="0" cy="0"/>
        </a:xfrm>
      </p:grpSpPr>
      <p:sp>
        <p:nvSpPr>
          <p:cNvPr id="2687" name="Google Shape;2687;p16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4292E"/>
                </a:solidFill>
              </a:rPr>
              <a:t>So far we've looked at the basic functions of the Search and Reporting App and how to upload a weblog into Splunk and generate events. </a:t>
            </a:r>
            <a:endParaRPr sz="1800">
              <a:solidFill>
                <a:srgbClr val="24292E"/>
              </a:solidFill>
            </a:endParaRPr>
          </a:p>
          <a:p>
            <a:pPr indent="0" lvl="0" marL="0" rtl="0" algn="l">
              <a:spcBef>
                <a:spcPts val="0"/>
              </a:spcBef>
              <a:spcAft>
                <a:spcPts val="0"/>
              </a:spcAft>
              <a:buNone/>
            </a:pPr>
            <a:r>
              <a:t/>
            </a:r>
            <a:endParaRPr sz="1800">
              <a:solidFill>
                <a:srgbClr val="24292E"/>
              </a:solidFill>
            </a:endParaRPr>
          </a:p>
          <a:p>
            <a:pPr indent="0" lvl="0" marL="0" rtl="0" algn="l">
              <a:spcBef>
                <a:spcPts val="0"/>
              </a:spcBef>
              <a:spcAft>
                <a:spcPts val="0"/>
              </a:spcAft>
              <a:buNone/>
            </a:pPr>
            <a:r>
              <a:rPr lang="en" sz="1800">
                <a:solidFill>
                  <a:srgbClr val="24292E"/>
                </a:solidFill>
              </a:rPr>
              <a:t>Now, it’s time to search events using the </a:t>
            </a:r>
            <a:r>
              <a:rPr b="1" lang="en" sz="1800">
                <a:solidFill>
                  <a:srgbClr val="24292E"/>
                </a:solidFill>
              </a:rPr>
              <a:t>Search Processing Language (SPL).</a:t>
            </a:r>
            <a:endParaRPr b="1" sz="1800"/>
          </a:p>
        </p:txBody>
      </p:sp>
      <p:sp>
        <p:nvSpPr>
          <p:cNvPr id="2688" name="Google Shape;2688;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9" name="Google Shape;2689;p1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3" name="Shape 2693"/>
        <p:cNvGrpSpPr/>
        <p:nvPr/>
      </p:nvGrpSpPr>
      <p:grpSpPr>
        <a:xfrm>
          <a:off x="0" y="0"/>
          <a:ext cx="0" cy="0"/>
          <a:chOff x="0" y="0"/>
          <a:chExt cx="0" cy="0"/>
        </a:xfrm>
      </p:grpSpPr>
      <p:sp>
        <p:nvSpPr>
          <p:cNvPr id="2694" name="Google Shape;2694;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5" name="Google Shape;2695;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6" name="Google Shape;2696;p16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Using SPL to Retrieve Events</a:t>
            </a:r>
            <a:endParaRPr>
              <a:solidFill>
                <a:srgbClr val="F1C23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0" name="Shape 2700"/>
        <p:cNvGrpSpPr/>
        <p:nvPr/>
      </p:nvGrpSpPr>
      <p:grpSpPr>
        <a:xfrm>
          <a:off x="0" y="0"/>
          <a:ext cx="0" cy="0"/>
          <a:chOff x="0" y="0"/>
          <a:chExt cx="0" cy="0"/>
        </a:xfrm>
      </p:grpSpPr>
      <p:sp>
        <p:nvSpPr>
          <p:cNvPr id="2701" name="Google Shape;2701;p1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Anatomy of a </a:t>
            </a:r>
            <a:r>
              <a:rPr lang="en"/>
              <a:t>Search</a:t>
            </a:r>
            <a:endParaRPr/>
          </a:p>
        </p:txBody>
      </p:sp>
      <p:sp>
        <p:nvSpPr>
          <p:cNvPr id="2702" name="Google Shape;2702;p1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Search Processing Language</a:t>
            </a:r>
            <a:r>
              <a:rPr lang="en"/>
              <a:t> (SPL) is a </a:t>
            </a:r>
            <a:r>
              <a:rPr lang="en"/>
              <a:t>language</a:t>
            </a:r>
            <a:r>
              <a:rPr lang="en"/>
              <a:t> based on the Unix Pipeline and the Standard Query Language (SQL). </a:t>
            </a:r>
            <a:endParaRPr/>
          </a:p>
        </p:txBody>
      </p:sp>
      <p:sp>
        <p:nvSpPr>
          <p:cNvPr id="2703" name="Google Shape;2703;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4" name="Google Shape;2704;p1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05" name="Google Shape;2705;p168"/>
          <p:cNvSpPr txBox="1"/>
          <p:nvPr>
            <p:ph idx="3" type="body"/>
          </p:nvPr>
        </p:nvSpPr>
        <p:spPr>
          <a:xfrm>
            <a:off x="175" y="1482925"/>
            <a:ext cx="9144000" cy="3423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When working with SPL: </a:t>
            </a:r>
            <a:endParaRPr sz="1800"/>
          </a:p>
          <a:p>
            <a:pPr indent="-342900" lvl="0" marL="457200" rtl="0" algn="l">
              <a:spcBef>
                <a:spcPts val="800"/>
              </a:spcBef>
              <a:spcAft>
                <a:spcPts val="0"/>
              </a:spcAft>
              <a:buClr>
                <a:srgbClr val="24292E"/>
              </a:buClr>
              <a:buSzPts val="1800"/>
              <a:buChar char="●"/>
            </a:pPr>
            <a:r>
              <a:rPr lang="en" sz="1800">
                <a:solidFill>
                  <a:srgbClr val="24292E"/>
                </a:solidFill>
              </a:rPr>
              <a:t>We are seeking to match search terms against segments of the data in order to return events from indexes.</a:t>
            </a:r>
            <a:endParaRPr sz="1800">
              <a:solidFill>
                <a:srgbClr val="24292E"/>
              </a:solidFill>
            </a:endParaRPr>
          </a:p>
          <a:p>
            <a:pPr indent="0" lvl="0" marL="457200" rtl="0" algn="l">
              <a:spcBef>
                <a:spcPts val="800"/>
              </a:spcBef>
              <a:spcAft>
                <a:spcPts val="0"/>
              </a:spcAft>
              <a:buNone/>
            </a:pPr>
            <a:r>
              <a:t/>
            </a:r>
            <a:endParaRPr sz="1800">
              <a:solidFill>
                <a:srgbClr val="24292E"/>
              </a:solidFill>
            </a:endParaRPr>
          </a:p>
          <a:p>
            <a:pPr indent="-342900" lvl="0" marL="457200" rtl="0" algn="l">
              <a:lnSpc>
                <a:spcPct val="115000"/>
              </a:lnSpc>
              <a:spcBef>
                <a:spcPts val="800"/>
              </a:spcBef>
              <a:spcAft>
                <a:spcPts val="0"/>
              </a:spcAft>
              <a:buClr>
                <a:srgbClr val="24292E"/>
              </a:buClr>
              <a:buSzPts val="1800"/>
              <a:buFont typeface="Arial"/>
              <a:buChar char="●"/>
            </a:pPr>
            <a:r>
              <a:rPr lang="en" sz="1800">
                <a:solidFill>
                  <a:srgbClr val="24292E"/>
                </a:solidFill>
              </a:rPr>
              <a:t>Search terms use </a:t>
            </a:r>
            <a:r>
              <a:rPr b="1" lang="en" sz="1800">
                <a:solidFill>
                  <a:srgbClr val="24292E"/>
                </a:solidFill>
                <a:latin typeface="Roboto Mono"/>
                <a:ea typeface="Roboto Mono"/>
                <a:cs typeface="Roboto Mono"/>
                <a:sym typeface="Roboto Mono"/>
              </a:rPr>
              <a:t>keywords</a:t>
            </a:r>
            <a:r>
              <a:rPr lang="en" sz="1800">
                <a:solidFill>
                  <a:srgbClr val="24292E"/>
                </a:solidFill>
                <a:latin typeface="Roboto Mono"/>
                <a:ea typeface="Roboto Mono"/>
                <a:cs typeface="Roboto Mono"/>
                <a:sym typeface="Roboto Mono"/>
              </a:rPr>
              <a:t>, </a:t>
            </a:r>
            <a:r>
              <a:rPr b="1" lang="en" sz="1800">
                <a:solidFill>
                  <a:srgbClr val="24292E"/>
                </a:solidFill>
                <a:latin typeface="Roboto Mono"/>
                <a:ea typeface="Roboto Mono"/>
                <a:cs typeface="Roboto Mono"/>
                <a:sym typeface="Roboto Mono"/>
              </a:rPr>
              <a:t>field</a:t>
            </a:r>
            <a:r>
              <a:rPr lang="en" sz="1800">
                <a:solidFill>
                  <a:srgbClr val="24292E"/>
                </a:solidFill>
                <a:latin typeface="Roboto Mono"/>
                <a:ea typeface="Roboto Mono"/>
                <a:cs typeface="Roboto Mono"/>
                <a:sym typeface="Roboto Mono"/>
              </a:rPr>
              <a:t> </a:t>
            </a:r>
            <a:r>
              <a:rPr b="1" lang="en" sz="1800">
                <a:solidFill>
                  <a:srgbClr val="24292E"/>
                </a:solidFill>
                <a:latin typeface="Roboto Mono"/>
                <a:ea typeface="Roboto Mono"/>
                <a:cs typeface="Roboto Mono"/>
                <a:sym typeface="Roboto Mono"/>
              </a:rPr>
              <a:t>name</a:t>
            </a:r>
            <a:r>
              <a:rPr lang="en" sz="1800">
                <a:solidFill>
                  <a:srgbClr val="24292E"/>
                </a:solidFill>
              </a:rPr>
              <a:t> and </a:t>
            </a:r>
            <a:r>
              <a:rPr b="1" lang="en" sz="1800">
                <a:solidFill>
                  <a:srgbClr val="24292E"/>
                </a:solidFill>
                <a:latin typeface="Roboto Mono"/>
                <a:ea typeface="Roboto Mono"/>
                <a:cs typeface="Roboto Mono"/>
                <a:sym typeface="Roboto Mono"/>
              </a:rPr>
              <a:t>value pairs</a:t>
            </a:r>
            <a:r>
              <a:rPr lang="en" sz="1800">
                <a:solidFill>
                  <a:srgbClr val="24292E"/>
                </a:solidFill>
              </a:rPr>
              <a:t>, </a:t>
            </a:r>
            <a:r>
              <a:rPr b="1" lang="en" sz="1800">
                <a:solidFill>
                  <a:srgbClr val="24292E"/>
                </a:solidFill>
                <a:latin typeface="Roboto Mono"/>
                <a:ea typeface="Roboto Mono"/>
                <a:cs typeface="Roboto Mono"/>
                <a:sym typeface="Roboto Mono"/>
              </a:rPr>
              <a:t>boolean expressions</a:t>
            </a:r>
            <a:r>
              <a:rPr b="1" lang="en" sz="1800">
                <a:solidFill>
                  <a:srgbClr val="24292E"/>
                </a:solidFill>
              </a:rPr>
              <a:t>, </a:t>
            </a:r>
            <a:r>
              <a:rPr b="1" lang="en" sz="1800">
                <a:solidFill>
                  <a:srgbClr val="24292E"/>
                </a:solidFill>
                <a:latin typeface="Roboto Mono"/>
                <a:ea typeface="Roboto Mono"/>
                <a:cs typeface="Roboto Mono"/>
                <a:sym typeface="Roboto Mono"/>
              </a:rPr>
              <a:t>logical</a:t>
            </a:r>
            <a:r>
              <a:rPr lang="en" sz="1800">
                <a:solidFill>
                  <a:srgbClr val="24292E"/>
                </a:solidFill>
                <a:latin typeface="Roboto Mono"/>
                <a:ea typeface="Roboto Mono"/>
                <a:cs typeface="Roboto Mono"/>
                <a:sym typeface="Roboto Mono"/>
              </a:rPr>
              <a:t> </a:t>
            </a:r>
            <a:r>
              <a:rPr b="1" lang="en" sz="1800">
                <a:solidFill>
                  <a:srgbClr val="24292E"/>
                </a:solidFill>
                <a:latin typeface="Roboto Mono"/>
                <a:ea typeface="Roboto Mono"/>
                <a:cs typeface="Roboto Mono"/>
                <a:sym typeface="Roboto Mono"/>
              </a:rPr>
              <a:t>/ relational operators</a:t>
            </a:r>
            <a:r>
              <a:rPr lang="en" sz="1800">
                <a:solidFill>
                  <a:srgbClr val="24292E"/>
                </a:solidFill>
              </a:rPr>
              <a:t> and </a:t>
            </a:r>
            <a:r>
              <a:rPr b="1" lang="en" sz="1800">
                <a:solidFill>
                  <a:srgbClr val="24292E"/>
                </a:solidFill>
                <a:latin typeface="Roboto Mono"/>
                <a:ea typeface="Roboto Mono"/>
                <a:cs typeface="Roboto Mono"/>
                <a:sym typeface="Roboto Mono"/>
              </a:rPr>
              <a:t>wildcards</a:t>
            </a:r>
            <a:r>
              <a:rPr lang="en" sz="1800">
                <a:solidFill>
                  <a:srgbClr val="24292E"/>
                </a:solidFill>
              </a:rPr>
              <a:t> that specify which events we want to retrieve from the indexes.</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9" name="Shape 2709"/>
        <p:cNvGrpSpPr/>
        <p:nvPr/>
      </p:nvGrpSpPr>
      <p:grpSpPr>
        <a:xfrm>
          <a:off x="0" y="0"/>
          <a:ext cx="0" cy="0"/>
          <a:chOff x="0" y="0"/>
          <a:chExt cx="0" cy="0"/>
        </a:xfrm>
      </p:grpSpPr>
      <p:sp>
        <p:nvSpPr>
          <p:cNvPr id="2710" name="Google Shape;2710;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660000"/>
                </a:solidFill>
              </a:rPr>
              <a:t>Keywords</a:t>
            </a:r>
            <a:r>
              <a:rPr lang="en"/>
              <a:t> </a:t>
            </a:r>
            <a:endParaRPr/>
          </a:p>
        </p:txBody>
      </p:sp>
      <p:sp>
        <p:nvSpPr>
          <p:cNvPr id="2711" name="Google Shape;2711;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712" name="Google Shape;2712;p1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13" name="Google Shape;2713;p169"/>
          <p:cNvSpPr txBox="1"/>
          <p:nvPr>
            <p:ph idx="3" type="body"/>
          </p:nvPr>
        </p:nvSpPr>
        <p:spPr>
          <a:xfrm>
            <a:off x="0" y="785576"/>
            <a:ext cx="9144000" cy="40245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b="1" lang="en" sz="1800"/>
              <a:t>Keywords</a:t>
            </a:r>
            <a:r>
              <a:rPr lang="en" sz="1800">
                <a:latin typeface="Roboto Light"/>
                <a:ea typeface="Roboto Light"/>
                <a:cs typeface="Roboto Light"/>
                <a:sym typeface="Roboto Light"/>
              </a:rPr>
              <a:t> are </a:t>
            </a:r>
            <a:r>
              <a:rPr lang="en" sz="1800">
                <a:latin typeface="Roboto Light"/>
                <a:ea typeface="Roboto Light"/>
                <a:cs typeface="Roboto Light"/>
                <a:sym typeface="Roboto Light"/>
              </a:rPr>
              <a:t>fields</a:t>
            </a:r>
            <a:r>
              <a:rPr lang="en" sz="1800">
                <a:latin typeface="Roboto Light"/>
                <a:ea typeface="Roboto Light"/>
                <a:cs typeface="Roboto Light"/>
                <a:sym typeface="Roboto Light"/>
              </a:rPr>
              <a:t> </a:t>
            </a:r>
            <a:r>
              <a:rPr lang="en" sz="1800">
                <a:latin typeface="Roboto Light"/>
                <a:ea typeface="Roboto Light"/>
                <a:cs typeface="Roboto Light"/>
                <a:sym typeface="Roboto Light"/>
              </a:rPr>
              <a:t>that</a:t>
            </a:r>
            <a:r>
              <a:rPr lang="en" sz="1800">
                <a:latin typeface="Roboto Light"/>
                <a:ea typeface="Roboto Light"/>
                <a:cs typeface="Roboto Light"/>
                <a:sym typeface="Roboto Light"/>
              </a:rPr>
              <a:t> have been automatically extracted from the log file that can be used for searches. </a:t>
            </a:r>
            <a:endParaRPr sz="1800">
              <a:latin typeface="Roboto Light"/>
              <a:ea typeface="Roboto Light"/>
              <a:cs typeface="Roboto Light"/>
              <a:sym typeface="Roboto Light"/>
            </a:endParaRPr>
          </a:p>
          <a:p>
            <a:pPr indent="0" lvl="0" marL="0" rtl="0" algn="l">
              <a:lnSpc>
                <a:spcPct val="114000"/>
              </a:lnSpc>
              <a:spcBef>
                <a:spcPts val="0"/>
              </a:spcBef>
              <a:spcAft>
                <a:spcPts val="0"/>
              </a:spcAft>
              <a:buNone/>
            </a:pPr>
            <a:r>
              <a:t/>
            </a:r>
            <a:endParaRPr sz="1800">
              <a:latin typeface="Roboto Light"/>
              <a:ea typeface="Roboto Light"/>
              <a:cs typeface="Roboto Light"/>
              <a:sym typeface="Roboto Light"/>
            </a:endParaRPr>
          </a:p>
          <a:p>
            <a:pPr indent="-342900" lvl="0" marL="457200" rtl="0" algn="l">
              <a:lnSpc>
                <a:spcPct val="114000"/>
              </a:lnSpc>
              <a:spcBef>
                <a:spcPts val="0"/>
              </a:spcBef>
              <a:spcAft>
                <a:spcPts val="0"/>
              </a:spcAft>
              <a:buSzPts val="1800"/>
              <a:buFont typeface="Roboto Light"/>
              <a:buChar char="●"/>
            </a:pPr>
            <a:r>
              <a:rPr lang="en" sz="1800">
                <a:latin typeface="Roboto Light"/>
                <a:ea typeface="Roboto Light"/>
                <a:cs typeface="Roboto Light"/>
                <a:sym typeface="Roboto Light"/>
              </a:rPr>
              <a:t>These keywords are chosen based on the frequency they appear in the log file. </a:t>
            </a:r>
            <a:endParaRPr sz="1800">
              <a:latin typeface="Roboto Light"/>
              <a:ea typeface="Roboto Light"/>
              <a:cs typeface="Roboto Light"/>
              <a:sym typeface="Roboto Light"/>
            </a:endParaRPr>
          </a:p>
          <a:p>
            <a:pPr indent="0" lvl="0" marL="0" rtl="0" algn="l">
              <a:lnSpc>
                <a:spcPct val="114000"/>
              </a:lnSpc>
              <a:spcBef>
                <a:spcPts val="0"/>
              </a:spcBef>
              <a:spcAft>
                <a:spcPts val="0"/>
              </a:spcAft>
              <a:buNone/>
            </a:pPr>
            <a:r>
              <a:t/>
            </a:r>
            <a:endParaRPr sz="1800">
              <a:latin typeface="Roboto Light"/>
              <a:ea typeface="Roboto Light"/>
              <a:cs typeface="Roboto Light"/>
              <a:sym typeface="Roboto Light"/>
            </a:endParaRPr>
          </a:p>
          <a:p>
            <a:pPr indent="0" lvl="0" marL="0" rtl="0" algn="l">
              <a:lnSpc>
                <a:spcPct val="114000"/>
              </a:lnSpc>
              <a:spcBef>
                <a:spcPts val="0"/>
              </a:spcBef>
              <a:spcAft>
                <a:spcPts val="0"/>
              </a:spcAft>
              <a:buNone/>
            </a:pPr>
            <a:r>
              <a:rPr lang="en" sz="1800">
                <a:latin typeface="Roboto Light"/>
                <a:ea typeface="Roboto Light"/>
                <a:cs typeface="Roboto Light"/>
                <a:sym typeface="Roboto Light"/>
              </a:rPr>
              <a:t>Keywords are also known as </a:t>
            </a:r>
            <a:r>
              <a:rPr lang="en" sz="1800"/>
              <a:t>selected</a:t>
            </a:r>
            <a:r>
              <a:rPr lang="en" sz="1800">
                <a:latin typeface="Roboto Light"/>
                <a:ea typeface="Roboto Light"/>
                <a:cs typeface="Roboto Light"/>
                <a:sym typeface="Roboto Light"/>
              </a:rPr>
              <a:t> and </a:t>
            </a:r>
            <a:r>
              <a:rPr lang="en" sz="1800"/>
              <a:t>interesting fields</a:t>
            </a:r>
            <a:r>
              <a:rPr lang="en" sz="1800">
                <a:latin typeface="Roboto Light"/>
                <a:ea typeface="Roboto Light"/>
                <a:cs typeface="Roboto Light"/>
                <a:sym typeface="Roboto Light"/>
              </a:rPr>
              <a:t> in Splunk and appear on the left hand side of the search page. </a:t>
            </a:r>
            <a:endParaRPr sz="1800">
              <a:latin typeface="Roboto Light"/>
              <a:ea typeface="Roboto Light"/>
              <a:cs typeface="Roboto Light"/>
              <a:sym typeface="Roboto Light"/>
            </a:endParaRPr>
          </a:p>
          <a:p>
            <a:pPr indent="0" lvl="0" marL="0" rtl="0" algn="l">
              <a:lnSpc>
                <a:spcPct val="114000"/>
              </a:lnSpc>
              <a:spcBef>
                <a:spcPts val="0"/>
              </a:spcBef>
              <a:spcAft>
                <a:spcPts val="0"/>
              </a:spcAft>
              <a:buNone/>
            </a:pPr>
            <a:r>
              <a:t/>
            </a:r>
            <a:endParaRPr sz="1800">
              <a:latin typeface="Roboto Light"/>
              <a:ea typeface="Roboto Light"/>
              <a:cs typeface="Roboto Light"/>
              <a:sym typeface="Roboto Light"/>
            </a:endParaRPr>
          </a:p>
          <a:p>
            <a:pPr indent="-342900" lvl="0" marL="457200" rtl="0" algn="l">
              <a:lnSpc>
                <a:spcPct val="114000"/>
              </a:lnSpc>
              <a:spcBef>
                <a:spcPts val="0"/>
              </a:spcBef>
              <a:spcAft>
                <a:spcPts val="0"/>
              </a:spcAft>
              <a:buSzPts val="1800"/>
              <a:buFont typeface="Roboto Light"/>
              <a:buChar char="●"/>
            </a:pPr>
            <a:r>
              <a:rPr lang="en" sz="1800">
                <a:latin typeface="Roboto Light"/>
                <a:ea typeface="Roboto Light"/>
                <a:cs typeface="Roboto Light"/>
                <a:sym typeface="Roboto Light"/>
              </a:rPr>
              <a:t>On the </a:t>
            </a:r>
            <a:r>
              <a:rPr i="1" lang="en" sz="1800">
                <a:latin typeface="Roboto Light"/>
                <a:ea typeface="Roboto Light"/>
                <a:cs typeface="Roboto Light"/>
                <a:sym typeface="Roboto Light"/>
              </a:rPr>
              <a:t>right side</a:t>
            </a:r>
            <a:r>
              <a:rPr lang="en" sz="1800">
                <a:latin typeface="Roboto Light"/>
                <a:ea typeface="Roboto Light"/>
                <a:cs typeface="Roboto Light"/>
                <a:sym typeface="Roboto Light"/>
              </a:rPr>
              <a:t> of the field, we can see the number of instances each field shows up in the log file. This is useful when conducting searches. </a:t>
            </a:r>
            <a:endParaRPr sz="1800">
              <a:latin typeface="Roboto Light"/>
              <a:ea typeface="Roboto Light"/>
              <a:cs typeface="Roboto Light"/>
              <a:sym typeface="Roboto Light"/>
            </a:endParaRPr>
          </a:p>
          <a:p>
            <a:pPr indent="0" lvl="0" marL="0" rtl="0" algn="l">
              <a:lnSpc>
                <a:spcPct val="114000"/>
              </a:lnSpc>
              <a:spcBef>
                <a:spcPts val="0"/>
              </a:spcBef>
              <a:spcAft>
                <a:spcPts val="0"/>
              </a:spcAft>
              <a:buNone/>
            </a:pPr>
            <a:r>
              <a:t/>
            </a:r>
            <a:endParaRPr sz="1800">
              <a:latin typeface="Roboto Light"/>
              <a:ea typeface="Roboto Light"/>
              <a:cs typeface="Roboto Light"/>
              <a:sym typeface="Roboto Light"/>
            </a:endParaRPr>
          </a:p>
          <a:p>
            <a:pPr indent="457200" lvl="0" marL="0" rtl="0" algn="l">
              <a:spcBef>
                <a:spcPts val="0"/>
              </a:spcBef>
              <a:spcAft>
                <a:spcPts val="0"/>
              </a:spcAft>
              <a:buClr>
                <a:schemeClr val="dk1"/>
              </a:buClr>
              <a:buSzPts val="1100"/>
              <a:buFont typeface="Arial"/>
              <a:buNone/>
            </a:pPr>
            <a:r>
              <a:t/>
            </a:r>
            <a:endParaRPr sz="1800">
              <a:latin typeface="Roboto Light"/>
              <a:ea typeface="Roboto Light"/>
              <a:cs typeface="Roboto Light"/>
              <a:sym typeface="Roboto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7" name="Shape 2717"/>
        <p:cNvGrpSpPr/>
        <p:nvPr/>
      </p:nvGrpSpPr>
      <p:grpSpPr>
        <a:xfrm>
          <a:off x="0" y="0"/>
          <a:ext cx="0" cy="0"/>
          <a:chOff x="0" y="0"/>
          <a:chExt cx="0" cy="0"/>
        </a:xfrm>
      </p:grpSpPr>
      <p:sp>
        <p:nvSpPr>
          <p:cNvPr id="2718" name="Google Shape;2718;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274E13"/>
                </a:solidFill>
              </a:rPr>
              <a:t>Field / Value Pairs</a:t>
            </a:r>
            <a:endParaRPr>
              <a:solidFill>
                <a:srgbClr val="274E13"/>
              </a:solidFill>
            </a:endParaRPr>
          </a:p>
        </p:txBody>
      </p:sp>
      <p:sp>
        <p:nvSpPr>
          <p:cNvPr id="2719" name="Google Shape;2719;p1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Field / Value Pairs</a:t>
            </a:r>
            <a:r>
              <a:rPr lang="en">
                <a:solidFill>
                  <a:schemeClr val="dk1"/>
                </a:solidFill>
              </a:rPr>
              <a:t> </a:t>
            </a:r>
            <a:r>
              <a:rPr lang="en">
                <a:solidFill>
                  <a:schemeClr val="dk1"/>
                </a:solidFill>
                <a:latin typeface="Roboto Light"/>
                <a:ea typeface="Roboto Light"/>
                <a:cs typeface="Roboto Light"/>
                <a:sym typeface="Roboto Light"/>
              </a:rPr>
              <a:t>match keywords with the specific information that you are searching for. </a:t>
            </a:r>
            <a:endParaRPr>
              <a:latin typeface="Roboto Light"/>
              <a:ea typeface="Roboto Light"/>
              <a:cs typeface="Roboto Light"/>
              <a:sym typeface="Roboto Light"/>
            </a:endParaRPr>
          </a:p>
          <a:p>
            <a:pPr indent="0" lvl="0" marL="0" rtl="0" algn="l">
              <a:spcBef>
                <a:spcPts val="800"/>
              </a:spcBef>
              <a:spcAft>
                <a:spcPts val="0"/>
              </a:spcAft>
              <a:buNone/>
            </a:pPr>
            <a:r>
              <a:t/>
            </a:r>
            <a:endParaRPr/>
          </a:p>
        </p:txBody>
      </p:sp>
      <p:sp>
        <p:nvSpPr>
          <p:cNvPr id="2720" name="Google Shape;2720;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1" name="Google Shape;2721;p1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22" name="Google Shape;2722;p170"/>
          <p:cNvSpPr txBox="1"/>
          <p:nvPr>
            <p:ph idx="3" type="body"/>
          </p:nvPr>
        </p:nvSpPr>
        <p:spPr>
          <a:xfrm>
            <a:off x="0" y="1310375"/>
            <a:ext cx="9144000" cy="3214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sz="700">
              <a:solidFill>
                <a:srgbClr val="990000"/>
              </a:solidFill>
              <a:latin typeface="Roboto Mono"/>
              <a:ea typeface="Roboto Mono"/>
              <a:cs typeface="Roboto Mono"/>
              <a:sym typeface="Roboto Mono"/>
            </a:endParaRPr>
          </a:p>
          <a:p>
            <a:pPr indent="0" lvl="0" marL="0" rtl="0" algn="l">
              <a:spcBef>
                <a:spcPts val="800"/>
              </a:spcBef>
              <a:spcAft>
                <a:spcPts val="0"/>
              </a:spcAft>
              <a:buNone/>
            </a:pPr>
            <a:r>
              <a:rPr lang="en" sz="1800"/>
              <a:t>Syntax looks like: </a:t>
            </a:r>
            <a:endParaRPr sz="1800"/>
          </a:p>
          <a:p>
            <a:pPr indent="457200" lvl="0" marL="0" rtl="0" algn="l">
              <a:spcBef>
                <a:spcPts val="800"/>
              </a:spcBef>
              <a:spcAft>
                <a:spcPts val="0"/>
              </a:spcAft>
              <a:buNone/>
            </a:pPr>
            <a:r>
              <a:t/>
            </a:r>
            <a:endParaRPr sz="700">
              <a:solidFill>
                <a:srgbClr val="990000"/>
              </a:solidFill>
              <a:latin typeface="Roboto Mono"/>
              <a:ea typeface="Roboto Mono"/>
              <a:cs typeface="Roboto Mono"/>
              <a:sym typeface="Roboto Mono"/>
            </a:endParaRPr>
          </a:p>
          <a:p>
            <a:pPr indent="457200" lvl="0" marL="0" rtl="0" algn="l">
              <a:spcBef>
                <a:spcPts val="800"/>
              </a:spcBef>
              <a:spcAft>
                <a:spcPts val="0"/>
              </a:spcAft>
              <a:buNone/>
            </a:pPr>
            <a:r>
              <a:rPr lang="en" sz="1600">
                <a:solidFill>
                  <a:srgbClr val="990000"/>
                </a:solidFill>
                <a:latin typeface="Roboto Mono"/>
                <a:ea typeface="Roboto Mono"/>
                <a:cs typeface="Roboto Mono"/>
                <a:sym typeface="Roboto Mono"/>
              </a:rPr>
              <a:t>&lt;</a:t>
            </a:r>
            <a:r>
              <a:rPr lang="en" sz="1600">
                <a:latin typeface="Roboto Mono"/>
                <a:ea typeface="Roboto Mono"/>
                <a:cs typeface="Roboto Mono"/>
                <a:sym typeface="Roboto Mono"/>
              </a:rPr>
              <a:t>field</a:t>
            </a:r>
            <a:r>
              <a:rPr lang="en" sz="1600">
                <a:solidFill>
                  <a:srgbClr val="990000"/>
                </a:solidFill>
                <a:latin typeface="Roboto Mono"/>
                <a:ea typeface="Roboto Mono"/>
                <a:cs typeface="Roboto Mono"/>
                <a:sym typeface="Roboto Mono"/>
              </a:rPr>
              <a:t>&gt;</a:t>
            </a:r>
            <a:r>
              <a:rPr lang="en" sz="1600">
                <a:latin typeface="Roboto Mono"/>
                <a:ea typeface="Roboto Mono"/>
                <a:cs typeface="Roboto Mono"/>
                <a:sym typeface="Roboto Mono"/>
              </a:rPr>
              <a:t> = </a:t>
            </a:r>
            <a:r>
              <a:rPr lang="en" sz="1600">
                <a:solidFill>
                  <a:srgbClr val="990000"/>
                </a:solidFill>
                <a:latin typeface="Roboto Mono"/>
                <a:ea typeface="Roboto Mono"/>
                <a:cs typeface="Roboto Mono"/>
                <a:sym typeface="Roboto Mono"/>
              </a:rPr>
              <a:t>&lt;</a:t>
            </a:r>
            <a:r>
              <a:rPr lang="en" sz="1600">
                <a:latin typeface="Roboto Mono"/>
                <a:ea typeface="Roboto Mono"/>
                <a:cs typeface="Roboto Mono"/>
                <a:sym typeface="Roboto Mono"/>
              </a:rPr>
              <a:t>value</a:t>
            </a:r>
            <a:r>
              <a:rPr lang="en" sz="1600">
                <a:solidFill>
                  <a:srgbClr val="990000"/>
                </a:solidFill>
                <a:latin typeface="Roboto Mono"/>
                <a:ea typeface="Roboto Mono"/>
                <a:cs typeface="Roboto Mono"/>
                <a:sym typeface="Roboto Mono"/>
              </a:rPr>
              <a:t>&gt;</a:t>
            </a:r>
            <a:endParaRPr sz="1600">
              <a:solidFill>
                <a:srgbClr val="990000"/>
              </a:solidFill>
              <a:latin typeface="Roboto Mono"/>
              <a:ea typeface="Roboto Mono"/>
              <a:cs typeface="Roboto Mono"/>
              <a:sym typeface="Roboto Mono"/>
            </a:endParaRPr>
          </a:p>
          <a:p>
            <a:pPr indent="457200" lvl="0" marL="0" rtl="0" algn="l">
              <a:spcBef>
                <a:spcPts val="800"/>
              </a:spcBef>
              <a:spcAft>
                <a:spcPts val="0"/>
              </a:spcAft>
              <a:buNone/>
            </a:pPr>
            <a:r>
              <a:rPr lang="en" sz="1600">
                <a:latin typeface="Roboto Mono"/>
                <a:ea typeface="Roboto Mono"/>
                <a:cs typeface="Roboto Mono"/>
                <a:sym typeface="Roboto Mono"/>
              </a:rPr>
              <a:t>clientip = 87.194.216.51</a:t>
            </a:r>
            <a:endParaRPr sz="1600">
              <a:latin typeface="Roboto Mono"/>
              <a:ea typeface="Roboto Mono"/>
              <a:cs typeface="Roboto Mono"/>
              <a:sym typeface="Roboto Mono"/>
            </a:endParaRPr>
          </a:p>
          <a:p>
            <a:pPr indent="0" lvl="0" marL="0" rtl="0" algn="l">
              <a:spcBef>
                <a:spcPts val="800"/>
              </a:spcBef>
              <a:spcAft>
                <a:spcPts val="0"/>
              </a:spcAft>
              <a:buNone/>
            </a:pPr>
            <a:r>
              <a:t/>
            </a:r>
            <a:endParaRPr sz="1600">
              <a:latin typeface="Roboto Mono"/>
              <a:ea typeface="Roboto Mono"/>
              <a:cs typeface="Roboto Mono"/>
              <a:sym typeface="Roboto Mono"/>
            </a:endParaRPr>
          </a:p>
          <a:p>
            <a:pPr indent="0" lvl="0" marL="0" rtl="0" algn="l">
              <a:spcBef>
                <a:spcPts val="800"/>
              </a:spcBef>
              <a:spcAft>
                <a:spcPts val="0"/>
              </a:spcAft>
              <a:buClr>
                <a:schemeClr val="dk1"/>
              </a:buClr>
              <a:buSzPts val="1100"/>
              <a:buFont typeface="Arial"/>
              <a:buNone/>
            </a:pPr>
            <a:r>
              <a:rPr lang="en" sz="1800">
                <a:solidFill>
                  <a:schemeClr val="dk1"/>
                </a:solidFill>
              </a:rPr>
              <a:t>Examples include: </a:t>
            </a:r>
            <a:endParaRPr sz="1800">
              <a:solidFill>
                <a:schemeClr val="dk1"/>
              </a:solidFill>
            </a:endParaRPr>
          </a:p>
          <a:p>
            <a:pPr indent="-342900" lvl="0" marL="457200" rtl="0" algn="l">
              <a:spcBef>
                <a:spcPts val="800"/>
              </a:spcBef>
              <a:spcAft>
                <a:spcPts val="0"/>
              </a:spcAft>
              <a:buClr>
                <a:schemeClr val="dk1"/>
              </a:buClr>
              <a:buSzPts val="1800"/>
              <a:buFont typeface="Roboto Mono"/>
              <a:buChar char="●"/>
            </a:pPr>
            <a:r>
              <a:rPr lang="en" sz="1800">
                <a:solidFill>
                  <a:schemeClr val="dk1"/>
                </a:solidFill>
                <a:latin typeface="Roboto Mono"/>
                <a:ea typeface="Roboto Mono"/>
                <a:cs typeface="Roboto Mono"/>
                <a:sym typeface="Roboto Mono"/>
              </a:rPr>
              <a:t>user=AJ</a:t>
            </a:r>
            <a:endParaRPr sz="1800">
              <a:solidFill>
                <a:schemeClr val="dk1"/>
              </a:solidFill>
              <a:latin typeface="Roboto Mono"/>
              <a:ea typeface="Roboto Mono"/>
              <a:cs typeface="Roboto Mono"/>
              <a:sym typeface="Roboto Mono"/>
            </a:endParaRPr>
          </a:p>
          <a:p>
            <a:pPr indent="-342900" lvl="1" marL="914400" rtl="0" algn="l">
              <a:spcBef>
                <a:spcPts val="0"/>
              </a:spcBef>
              <a:spcAft>
                <a:spcPts val="0"/>
              </a:spcAft>
              <a:buClr>
                <a:schemeClr val="dk1"/>
              </a:buClr>
              <a:buSzPts val="1800"/>
              <a:buChar char="○"/>
            </a:pPr>
            <a:r>
              <a:rPr lang="en" sz="1800">
                <a:solidFill>
                  <a:schemeClr val="dk1"/>
                </a:solidFill>
              </a:rPr>
              <a:t>This field / value pair would find the user named AJ.</a:t>
            </a:r>
            <a:endParaRPr sz="1800">
              <a:solidFill>
                <a:schemeClr val="dk1"/>
              </a:solidFill>
            </a:endParaRPr>
          </a:p>
          <a:p>
            <a:pPr indent="-342900" lvl="0" marL="457200" rtl="0" algn="l">
              <a:spcBef>
                <a:spcPts val="1400"/>
              </a:spcBef>
              <a:spcAft>
                <a:spcPts val="0"/>
              </a:spcAft>
              <a:buClr>
                <a:schemeClr val="dk1"/>
              </a:buClr>
              <a:buSzPts val="1800"/>
              <a:buFont typeface="Roboto Mono"/>
              <a:buChar char="●"/>
            </a:pPr>
            <a:r>
              <a:rPr lang="en" sz="1800">
                <a:solidFill>
                  <a:schemeClr val="dk1"/>
                </a:solidFill>
                <a:latin typeface="Roboto Mono"/>
                <a:ea typeface="Roboto Mono"/>
                <a:cs typeface="Roboto Mono"/>
                <a:sym typeface="Roboto Mono"/>
              </a:rPr>
              <a:t>domain=facebook.com </a:t>
            </a:r>
            <a:endParaRPr sz="1800">
              <a:solidFill>
                <a:schemeClr val="dk1"/>
              </a:solidFill>
              <a:latin typeface="Roboto Mono"/>
              <a:ea typeface="Roboto Mono"/>
              <a:cs typeface="Roboto Mono"/>
              <a:sym typeface="Roboto Mono"/>
            </a:endParaRPr>
          </a:p>
          <a:p>
            <a:pPr indent="-342900" lvl="1" marL="914400" rtl="0" algn="l">
              <a:spcBef>
                <a:spcPts val="0"/>
              </a:spcBef>
              <a:spcAft>
                <a:spcPts val="0"/>
              </a:spcAft>
              <a:buClr>
                <a:schemeClr val="dk1"/>
              </a:buClr>
              <a:buSzPts val="1800"/>
              <a:buChar char="○"/>
            </a:pPr>
            <a:r>
              <a:rPr lang="en" sz="1800">
                <a:solidFill>
                  <a:schemeClr val="dk1"/>
                </a:solidFill>
              </a:rPr>
              <a:t>This pair would find the website facebook. </a:t>
            </a:r>
            <a:endParaRPr sz="1600">
              <a:latin typeface="Roboto Mono"/>
              <a:ea typeface="Roboto Mono"/>
              <a:cs typeface="Roboto Mono"/>
              <a:sym typeface="Roboto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6" name="Shape 2726"/>
        <p:cNvGrpSpPr/>
        <p:nvPr/>
      </p:nvGrpSpPr>
      <p:grpSpPr>
        <a:xfrm>
          <a:off x="0" y="0"/>
          <a:ext cx="0" cy="0"/>
          <a:chOff x="0" y="0"/>
          <a:chExt cx="0" cy="0"/>
        </a:xfrm>
      </p:grpSpPr>
      <p:sp>
        <p:nvSpPr>
          <p:cNvPr id="2727" name="Google Shape;2727;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C343D"/>
                </a:solidFill>
              </a:rPr>
              <a:t>Logical Operators and Boolean Expressions</a:t>
            </a:r>
            <a:endParaRPr>
              <a:solidFill>
                <a:srgbClr val="0C343D"/>
              </a:solidFill>
            </a:endParaRPr>
          </a:p>
        </p:txBody>
      </p:sp>
      <p:sp>
        <p:nvSpPr>
          <p:cNvPr id="2728" name="Google Shape;2728;p1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Three boolean expressions that we covered in the past are applicable in Splunk</a:t>
            </a:r>
            <a:endParaRPr/>
          </a:p>
        </p:txBody>
      </p:sp>
      <p:sp>
        <p:nvSpPr>
          <p:cNvPr id="2729" name="Google Shape;2729;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30" name="Google Shape;2730;p1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31" name="Google Shape;2731;p17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solidFill>
                  <a:schemeClr val="dk1"/>
                </a:solidFill>
                <a:latin typeface="Roboto Mono"/>
                <a:ea typeface="Roboto Mono"/>
                <a:cs typeface="Roboto Mono"/>
                <a:sym typeface="Roboto Mono"/>
              </a:rPr>
              <a:t>NOT: </a:t>
            </a:r>
            <a:r>
              <a:rPr lang="en" sz="1800">
                <a:solidFill>
                  <a:srgbClr val="24292E"/>
                </a:solidFill>
              </a:rPr>
              <a:t>"I want all instances of the error 403 </a:t>
            </a:r>
            <a:r>
              <a:rPr b="1" lang="en" sz="1800">
                <a:solidFill>
                  <a:srgbClr val="24292E"/>
                </a:solidFill>
              </a:rPr>
              <a:t>NOT</a:t>
            </a:r>
            <a:r>
              <a:rPr lang="en" sz="1800">
                <a:solidFill>
                  <a:srgbClr val="24292E"/>
                </a:solidFill>
              </a:rPr>
              <a:t> forbidden access"</a:t>
            </a:r>
            <a:r>
              <a:rPr lang="en" sz="1800">
                <a:solidFill>
                  <a:srgbClr val="24292E"/>
                </a:solidFill>
                <a:latin typeface="Roboto Light"/>
                <a:ea typeface="Roboto Light"/>
                <a:cs typeface="Roboto Light"/>
                <a:sym typeface="Roboto Light"/>
              </a:rPr>
              <a:t> :</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rPr lang="en" sz="1800">
                <a:solidFill>
                  <a:srgbClr val="24292E"/>
                </a:solidFill>
                <a:latin typeface="Roboto Light"/>
                <a:ea typeface="Roboto Light"/>
                <a:cs typeface="Roboto Light"/>
                <a:sym typeface="Roboto Light"/>
              </a:rPr>
              <a:t>I only want to see error 403 that are not also errors of forbidden access.</a:t>
            </a:r>
            <a:endParaRPr sz="1800">
              <a:solidFill>
                <a:srgbClr val="24292E"/>
              </a:solidFill>
              <a:latin typeface="Roboto Light"/>
              <a:ea typeface="Roboto Light"/>
              <a:cs typeface="Roboto Light"/>
              <a:sym typeface="Roboto Light"/>
            </a:endParaRPr>
          </a:p>
          <a:p>
            <a:pPr indent="457200" lvl="0" marL="0" rtl="0" algn="l">
              <a:spcBef>
                <a:spcPts val="1200"/>
              </a:spcBef>
              <a:spcAft>
                <a:spcPts val="0"/>
              </a:spcAft>
              <a:buClr>
                <a:schemeClr val="dk1"/>
              </a:buClr>
              <a:buSzPts val="1100"/>
              <a:buFont typeface="Arial"/>
              <a:buNone/>
            </a:pPr>
            <a:r>
              <a:t/>
            </a:r>
            <a:endParaRPr sz="1800">
              <a:solidFill>
                <a:srgbClr val="24292E"/>
              </a:solidFill>
              <a:latin typeface="Roboto Light"/>
              <a:ea typeface="Roboto Light"/>
              <a:cs typeface="Roboto Light"/>
              <a:sym typeface="Roboto Light"/>
            </a:endParaRPr>
          </a:p>
          <a:p>
            <a:pPr indent="0" lvl="0" marL="0" rtl="0" algn="l">
              <a:spcBef>
                <a:spcPts val="1200"/>
              </a:spcBef>
              <a:spcAft>
                <a:spcPts val="0"/>
              </a:spcAft>
              <a:buNone/>
            </a:pPr>
            <a:r>
              <a:rPr lang="en" sz="1800">
                <a:solidFill>
                  <a:schemeClr val="dk1"/>
                </a:solidFill>
                <a:latin typeface="Roboto Mono"/>
                <a:ea typeface="Roboto Mono"/>
                <a:cs typeface="Roboto Mono"/>
                <a:sym typeface="Roboto Mono"/>
              </a:rPr>
              <a:t>OR: </a:t>
            </a:r>
            <a:r>
              <a:rPr lang="en" sz="1800">
                <a:solidFill>
                  <a:srgbClr val="24292E"/>
                </a:solidFill>
              </a:rPr>
              <a:t>"I want all instances of the errors 403 </a:t>
            </a:r>
            <a:r>
              <a:rPr b="1" lang="en" sz="1800">
                <a:solidFill>
                  <a:srgbClr val="24292E"/>
                </a:solidFill>
              </a:rPr>
              <a:t>OR</a:t>
            </a:r>
            <a:r>
              <a:rPr lang="en" sz="1800">
                <a:solidFill>
                  <a:srgbClr val="24292E"/>
                </a:solidFill>
              </a:rPr>
              <a:t> forbidden access"</a:t>
            </a:r>
            <a:r>
              <a:rPr lang="en" sz="1800">
                <a:solidFill>
                  <a:srgbClr val="24292E"/>
                </a:solidFill>
                <a:latin typeface="Roboto Light"/>
                <a:ea typeface="Roboto Light"/>
                <a:cs typeface="Roboto Light"/>
                <a:sym typeface="Roboto Light"/>
              </a:rPr>
              <a:t> :</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rPr lang="en" sz="1800">
                <a:solidFill>
                  <a:srgbClr val="24292E"/>
                </a:solidFill>
                <a:latin typeface="Roboto Light"/>
                <a:ea typeface="Roboto Light"/>
                <a:cs typeface="Roboto Light"/>
                <a:sym typeface="Roboto Light"/>
              </a:rPr>
              <a:t>I want to see singular instances of one or the other, but not both. </a:t>
            </a:r>
            <a:endParaRPr sz="1800">
              <a:solidFill>
                <a:srgbClr val="24292E"/>
              </a:solidFill>
              <a:latin typeface="Roboto Light"/>
              <a:ea typeface="Roboto Light"/>
              <a:cs typeface="Roboto Light"/>
              <a:sym typeface="Roboto Light"/>
            </a:endParaRPr>
          </a:p>
          <a:p>
            <a:pPr indent="457200" lvl="0" marL="0" rtl="0" algn="l">
              <a:spcBef>
                <a:spcPts val="1200"/>
              </a:spcBef>
              <a:spcAft>
                <a:spcPts val="0"/>
              </a:spcAft>
              <a:buClr>
                <a:schemeClr val="dk1"/>
              </a:buClr>
              <a:buSzPts val="1100"/>
              <a:buFont typeface="Arial"/>
              <a:buNone/>
            </a:pPr>
            <a:r>
              <a:t/>
            </a:r>
            <a:endParaRPr sz="1800">
              <a:solidFill>
                <a:srgbClr val="24292E"/>
              </a:solidFill>
              <a:latin typeface="Roboto Light"/>
              <a:ea typeface="Roboto Light"/>
              <a:cs typeface="Roboto Light"/>
              <a:sym typeface="Roboto Light"/>
            </a:endParaRPr>
          </a:p>
          <a:p>
            <a:pPr indent="0" lvl="0" marL="0" rtl="0" algn="l">
              <a:spcBef>
                <a:spcPts val="1200"/>
              </a:spcBef>
              <a:spcAft>
                <a:spcPts val="0"/>
              </a:spcAft>
              <a:buNone/>
            </a:pPr>
            <a:r>
              <a:rPr lang="en" sz="1800">
                <a:solidFill>
                  <a:schemeClr val="dk1"/>
                </a:solidFill>
                <a:latin typeface="Roboto Mono"/>
                <a:ea typeface="Roboto Mono"/>
                <a:cs typeface="Roboto Mono"/>
                <a:sym typeface="Roboto Mono"/>
              </a:rPr>
              <a:t>AND: </a:t>
            </a:r>
            <a:r>
              <a:rPr lang="en" sz="1800">
                <a:solidFill>
                  <a:srgbClr val="24292E"/>
                </a:solidFill>
              </a:rPr>
              <a:t>“I want all instances of the errors 403 </a:t>
            </a:r>
            <a:r>
              <a:rPr b="1" lang="en" sz="1800">
                <a:solidFill>
                  <a:srgbClr val="24292E"/>
                </a:solidFill>
              </a:rPr>
              <a:t>AND</a:t>
            </a:r>
            <a:r>
              <a:rPr lang="en" sz="1800">
                <a:solidFill>
                  <a:srgbClr val="24292E"/>
                </a:solidFill>
              </a:rPr>
              <a:t> forbidden access":</a:t>
            </a:r>
            <a:endParaRPr sz="1800">
              <a:solidFill>
                <a:srgbClr val="24292E"/>
              </a:solidFill>
            </a:endParaRPr>
          </a:p>
          <a:p>
            <a:pPr indent="0" lvl="0" marL="0" rtl="0" algn="l">
              <a:spcBef>
                <a:spcPts val="0"/>
              </a:spcBef>
              <a:spcAft>
                <a:spcPts val="800"/>
              </a:spcAft>
              <a:buClr>
                <a:schemeClr val="dk1"/>
              </a:buClr>
              <a:buSzPts val="1100"/>
              <a:buFont typeface="Arial"/>
              <a:buNone/>
            </a:pPr>
            <a:r>
              <a:rPr lang="en" sz="1800">
                <a:solidFill>
                  <a:srgbClr val="24292E"/>
                </a:solidFill>
                <a:latin typeface="Roboto Light"/>
                <a:ea typeface="Roboto Light"/>
                <a:cs typeface="Roboto Light"/>
                <a:sym typeface="Roboto Light"/>
              </a:rPr>
              <a:t>I want both errors.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0" name="Shape 2080"/>
        <p:cNvGrpSpPr/>
        <p:nvPr/>
      </p:nvGrpSpPr>
      <p:grpSpPr>
        <a:xfrm>
          <a:off x="0" y="0"/>
          <a:ext cx="0" cy="0"/>
          <a:chOff x="0" y="0"/>
          <a:chExt cx="0" cy="0"/>
        </a:xfrm>
      </p:grpSpPr>
      <p:sp>
        <p:nvSpPr>
          <p:cNvPr id="2081" name="Google Shape;2081;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SIEMS</a:t>
            </a:r>
            <a:endParaRPr/>
          </a:p>
        </p:txBody>
      </p:sp>
      <p:sp>
        <p:nvSpPr>
          <p:cNvPr id="2082" name="Google Shape;2082;p109"/>
          <p:cNvSpPr txBox="1"/>
          <p:nvPr>
            <p:ph idx="1" type="subTitle"/>
          </p:nvPr>
        </p:nvSpPr>
        <p:spPr>
          <a:xfrm>
            <a:off x="0" y="675975"/>
            <a:ext cx="9144000" cy="654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SIEM connects and unifies the information from various sources, allowing data to be </a:t>
            </a:r>
            <a:r>
              <a:rPr lang="en"/>
              <a:t>analyzed</a:t>
            </a:r>
            <a:r>
              <a:rPr lang="en"/>
              <a:t> and cross referenced.</a:t>
            </a:r>
            <a:endParaRPr/>
          </a:p>
        </p:txBody>
      </p:sp>
      <p:sp>
        <p:nvSpPr>
          <p:cNvPr id="2083" name="Google Shape;2083;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4" name="Google Shape;2084;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2085" name="Google Shape;2085;p109"/>
          <p:cNvCxnSpPr/>
          <p:nvPr/>
        </p:nvCxnSpPr>
        <p:spPr>
          <a:xfrm flipH="1" rot="10800000">
            <a:off x="2854566" y="1500919"/>
            <a:ext cx="604500" cy="600"/>
          </a:xfrm>
          <a:prstGeom prst="straightConnector1">
            <a:avLst/>
          </a:prstGeom>
          <a:noFill/>
          <a:ln cap="flat" cmpd="sng" w="9525">
            <a:solidFill>
              <a:schemeClr val="dk2"/>
            </a:solidFill>
            <a:prstDash val="solid"/>
            <a:round/>
            <a:headEnd len="med" w="med" type="none"/>
            <a:tailEnd len="med" w="med" type="none"/>
          </a:ln>
        </p:spPr>
      </p:cxnSp>
      <p:grpSp>
        <p:nvGrpSpPr>
          <p:cNvPr id="2086" name="Google Shape;2086;p109"/>
          <p:cNvGrpSpPr/>
          <p:nvPr/>
        </p:nvGrpSpPr>
        <p:grpSpPr>
          <a:xfrm>
            <a:off x="427025" y="1359725"/>
            <a:ext cx="8289949" cy="3355373"/>
            <a:chOff x="427025" y="1359725"/>
            <a:chExt cx="8289949" cy="3355373"/>
          </a:xfrm>
        </p:grpSpPr>
        <p:sp>
          <p:nvSpPr>
            <p:cNvPr id="2087" name="Google Shape;2087;p109"/>
            <p:cNvSpPr/>
            <p:nvPr/>
          </p:nvSpPr>
          <p:spPr>
            <a:xfrm>
              <a:off x="427025" y="1359725"/>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Security Devices</a:t>
              </a:r>
              <a:endParaRPr>
                <a:solidFill>
                  <a:srgbClr val="FFFFFF"/>
                </a:solidFill>
                <a:latin typeface="Roboto Light"/>
                <a:ea typeface="Roboto Light"/>
                <a:cs typeface="Roboto Light"/>
                <a:sym typeface="Roboto Light"/>
              </a:endParaRPr>
            </a:p>
          </p:txBody>
        </p:sp>
        <p:sp>
          <p:nvSpPr>
            <p:cNvPr id="2088" name="Google Shape;2088;p109"/>
            <p:cNvSpPr/>
            <p:nvPr/>
          </p:nvSpPr>
          <p:spPr>
            <a:xfrm>
              <a:off x="427025" y="1767626"/>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Servers and Hosts</a:t>
              </a:r>
              <a:endParaRPr>
                <a:solidFill>
                  <a:srgbClr val="FFFFFF"/>
                </a:solidFill>
                <a:latin typeface="Roboto Light"/>
                <a:ea typeface="Roboto Light"/>
                <a:cs typeface="Roboto Light"/>
                <a:sym typeface="Roboto Light"/>
              </a:endParaRPr>
            </a:p>
          </p:txBody>
        </p:sp>
        <p:sp>
          <p:nvSpPr>
            <p:cNvPr id="2089" name="Google Shape;2089;p109"/>
            <p:cNvSpPr/>
            <p:nvPr/>
          </p:nvSpPr>
          <p:spPr>
            <a:xfrm>
              <a:off x="427025" y="2189322"/>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Network &amp; Virtual Activity</a:t>
              </a:r>
              <a:endParaRPr>
                <a:solidFill>
                  <a:srgbClr val="FFFFFF"/>
                </a:solidFill>
                <a:latin typeface="Roboto Light"/>
                <a:ea typeface="Roboto Light"/>
                <a:cs typeface="Roboto Light"/>
                <a:sym typeface="Roboto Light"/>
              </a:endParaRPr>
            </a:p>
          </p:txBody>
        </p:sp>
        <p:sp>
          <p:nvSpPr>
            <p:cNvPr id="2090" name="Google Shape;2090;p109"/>
            <p:cNvSpPr/>
            <p:nvPr/>
          </p:nvSpPr>
          <p:spPr>
            <a:xfrm>
              <a:off x="427025" y="2611043"/>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Database Activity</a:t>
              </a:r>
              <a:endParaRPr>
                <a:solidFill>
                  <a:srgbClr val="FFFFFF"/>
                </a:solidFill>
                <a:latin typeface="Roboto Light"/>
                <a:ea typeface="Roboto Light"/>
                <a:cs typeface="Roboto Light"/>
                <a:sym typeface="Roboto Light"/>
              </a:endParaRPr>
            </a:p>
          </p:txBody>
        </p:sp>
        <p:sp>
          <p:nvSpPr>
            <p:cNvPr id="2091" name="Google Shape;2091;p109"/>
            <p:cNvSpPr/>
            <p:nvPr/>
          </p:nvSpPr>
          <p:spPr>
            <a:xfrm>
              <a:off x="427025" y="3046548"/>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Application Activity</a:t>
              </a:r>
              <a:endParaRPr>
                <a:solidFill>
                  <a:srgbClr val="FFFFFF"/>
                </a:solidFill>
                <a:latin typeface="Roboto Light"/>
                <a:ea typeface="Roboto Light"/>
                <a:cs typeface="Roboto Light"/>
                <a:sym typeface="Roboto Light"/>
              </a:endParaRPr>
            </a:p>
          </p:txBody>
        </p:sp>
        <p:sp>
          <p:nvSpPr>
            <p:cNvPr id="2092" name="Google Shape;2092;p109"/>
            <p:cNvSpPr/>
            <p:nvPr/>
          </p:nvSpPr>
          <p:spPr>
            <a:xfrm>
              <a:off x="427025" y="3509663"/>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Configuration Info</a:t>
              </a:r>
              <a:endParaRPr>
                <a:solidFill>
                  <a:srgbClr val="FFFFFF"/>
                </a:solidFill>
                <a:latin typeface="Roboto Light"/>
                <a:ea typeface="Roboto Light"/>
                <a:cs typeface="Roboto Light"/>
                <a:sym typeface="Roboto Light"/>
              </a:endParaRPr>
            </a:p>
          </p:txBody>
        </p:sp>
        <p:sp>
          <p:nvSpPr>
            <p:cNvPr id="2093" name="Google Shape;2093;p109"/>
            <p:cNvSpPr/>
            <p:nvPr/>
          </p:nvSpPr>
          <p:spPr>
            <a:xfrm>
              <a:off x="427025" y="3968380"/>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Vulnerability Info</a:t>
              </a:r>
              <a:endParaRPr>
                <a:solidFill>
                  <a:srgbClr val="FFFFFF"/>
                </a:solidFill>
                <a:latin typeface="Roboto Light"/>
                <a:ea typeface="Roboto Light"/>
                <a:cs typeface="Roboto Light"/>
                <a:sym typeface="Roboto Light"/>
              </a:endParaRPr>
            </a:p>
          </p:txBody>
        </p:sp>
        <p:sp>
          <p:nvSpPr>
            <p:cNvPr id="2094" name="Google Shape;2094;p109"/>
            <p:cNvSpPr/>
            <p:nvPr/>
          </p:nvSpPr>
          <p:spPr>
            <a:xfrm>
              <a:off x="427025" y="4427098"/>
              <a:ext cx="2427600" cy="288000"/>
            </a:xfrm>
            <a:prstGeom prst="homePlate">
              <a:avLst>
                <a:gd fmla="val 50000"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User Activity</a:t>
              </a:r>
              <a:endParaRPr>
                <a:solidFill>
                  <a:srgbClr val="FFFFFF"/>
                </a:solidFill>
                <a:latin typeface="Roboto Light"/>
                <a:ea typeface="Roboto Light"/>
                <a:cs typeface="Roboto Light"/>
                <a:sym typeface="Roboto Light"/>
              </a:endParaRPr>
            </a:p>
          </p:txBody>
        </p:sp>
        <p:cxnSp>
          <p:nvCxnSpPr>
            <p:cNvPr id="2095" name="Google Shape;2095;p109"/>
            <p:cNvCxnSpPr/>
            <p:nvPr/>
          </p:nvCxnSpPr>
          <p:spPr>
            <a:xfrm>
              <a:off x="2854566" y="1909413"/>
              <a:ext cx="601800" cy="900"/>
            </a:xfrm>
            <a:prstGeom prst="straightConnector1">
              <a:avLst/>
            </a:prstGeom>
            <a:noFill/>
            <a:ln cap="flat" cmpd="sng" w="9525">
              <a:solidFill>
                <a:schemeClr val="dk2"/>
              </a:solidFill>
              <a:prstDash val="solid"/>
              <a:round/>
              <a:headEnd len="med" w="med" type="none"/>
              <a:tailEnd len="med" w="med" type="none"/>
            </a:ln>
          </p:spPr>
        </p:cxnSp>
        <p:cxnSp>
          <p:nvCxnSpPr>
            <p:cNvPr id="2096" name="Google Shape;2096;p109"/>
            <p:cNvCxnSpPr>
              <a:stCxn id="2090" idx="3"/>
            </p:cNvCxnSpPr>
            <p:nvPr/>
          </p:nvCxnSpPr>
          <p:spPr>
            <a:xfrm>
              <a:off x="2854625" y="2755043"/>
              <a:ext cx="599700" cy="2400"/>
            </a:xfrm>
            <a:prstGeom prst="straightConnector1">
              <a:avLst/>
            </a:prstGeom>
            <a:noFill/>
            <a:ln cap="flat" cmpd="sng" w="9525">
              <a:solidFill>
                <a:schemeClr val="dk2"/>
              </a:solidFill>
              <a:prstDash val="solid"/>
              <a:round/>
              <a:headEnd len="med" w="med" type="none"/>
              <a:tailEnd len="med" w="med" type="none"/>
            </a:ln>
          </p:spPr>
        </p:cxnSp>
        <p:cxnSp>
          <p:nvCxnSpPr>
            <p:cNvPr id="2097" name="Google Shape;2097;p109"/>
            <p:cNvCxnSpPr>
              <a:stCxn id="2091" idx="3"/>
            </p:cNvCxnSpPr>
            <p:nvPr/>
          </p:nvCxnSpPr>
          <p:spPr>
            <a:xfrm>
              <a:off x="2854625" y="3190548"/>
              <a:ext cx="606900" cy="2100"/>
            </a:xfrm>
            <a:prstGeom prst="straightConnector1">
              <a:avLst/>
            </a:prstGeom>
            <a:noFill/>
            <a:ln cap="flat" cmpd="sng" w="9525">
              <a:solidFill>
                <a:schemeClr val="dk2"/>
              </a:solidFill>
              <a:prstDash val="solid"/>
              <a:round/>
              <a:headEnd len="med" w="med" type="none"/>
              <a:tailEnd len="med" w="med" type="none"/>
            </a:ln>
          </p:spPr>
        </p:cxnSp>
        <p:cxnSp>
          <p:nvCxnSpPr>
            <p:cNvPr id="2098" name="Google Shape;2098;p109"/>
            <p:cNvCxnSpPr/>
            <p:nvPr/>
          </p:nvCxnSpPr>
          <p:spPr>
            <a:xfrm flipH="1" rot="10800000">
              <a:off x="2854566" y="3651409"/>
              <a:ext cx="606900" cy="1200"/>
            </a:xfrm>
            <a:prstGeom prst="straightConnector1">
              <a:avLst/>
            </a:prstGeom>
            <a:noFill/>
            <a:ln cap="flat" cmpd="sng" w="9525">
              <a:solidFill>
                <a:schemeClr val="dk2"/>
              </a:solidFill>
              <a:prstDash val="solid"/>
              <a:round/>
              <a:headEnd len="med" w="med" type="none"/>
              <a:tailEnd len="med" w="med" type="none"/>
            </a:ln>
          </p:spPr>
        </p:cxnSp>
        <p:cxnSp>
          <p:nvCxnSpPr>
            <p:cNvPr id="2099" name="Google Shape;2099;p109"/>
            <p:cNvCxnSpPr/>
            <p:nvPr/>
          </p:nvCxnSpPr>
          <p:spPr>
            <a:xfrm>
              <a:off x="2854566" y="4111338"/>
              <a:ext cx="604500" cy="1200"/>
            </a:xfrm>
            <a:prstGeom prst="straightConnector1">
              <a:avLst/>
            </a:prstGeom>
            <a:noFill/>
            <a:ln cap="flat" cmpd="sng" w="9525">
              <a:solidFill>
                <a:schemeClr val="dk2"/>
              </a:solidFill>
              <a:prstDash val="solid"/>
              <a:round/>
              <a:headEnd len="med" w="med" type="none"/>
              <a:tailEnd len="med" w="med" type="none"/>
            </a:ln>
          </p:spPr>
        </p:cxnSp>
        <p:cxnSp>
          <p:nvCxnSpPr>
            <p:cNvPr id="2100" name="Google Shape;2100;p109"/>
            <p:cNvCxnSpPr/>
            <p:nvPr/>
          </p:nvCxnSpPr>
          <p:spPr>
            <a:xfrm flipH="1" rot="10800000">
              <a:off x="2857044" y="4571199"/>
              <a:ext cx="601800" cy="1200"/>
            </a:xfrm>
            <a:prstGeom prst="straightConnector1">
              <a:avLst/>
            </a:prstGeom>
            <a:noFill/>
            <a:ln cap="flat" cmpd="sng" w="9525">
              <a:solidFill>
                <a:schemeClr val="dk2"/>
              </a:solidFill>
              <a:prstDash val="solid"/>
              <a:round/>
              <a:headEnd len="med" w="med" type="none"/>
              <a:tailEnd len="med" w="med" type="none"/>
            </a:ln>
          </p:spPr>
        </p:cxnSp>
        <p:cxnSp>
          <p:nvCxnSpPr>
            <p:cNvPr id="2101" name="Google Shape;2101;p109"/>
            <p:cNvCxnSpPr/>
            <p:nvPr/>
          </p:nvCxnSpPr>
          <p:spPr>
            <a:xfrm>
              <a:off x="2854566" y="2331127"/>
              <a:ext cx="606900" cy="300"/>
            </a:xfrm>
            <a:prstGeom prst="straightConnector1">
              <a:avLst/>
            </a:prstGeom>
            <a:noFill/>
            <a:ln cap="flat" cmpd="sng" w="9525">
              <a:solidFill>
                <a:schemeClr val="dk2"/>
              </a:solidFill>
              <a:prstDash val="solid"/>
              <a:round/>
              <a:headEnd len="med" w="med" type="none"/>
              <a:tailEnd len="med" w="med" type="none"/>
            </a:ln>
          </p:spPr>
        </p:cxnSp>
        <p:cxnSp>
          <p:nvCxnSpPr>
            <p:cNvPr id="2102" name="Google Shape;2102;p109"/>
            <p:cNvCxnSpPr/>
            <p:nvPr/>
          </p:nvCxnSpPr>
          <p:spPr>
            <a:xfrm>
              <a:off x="3454797" y="1500402"/>
              <a:ext cx="1051500" cy="1503900"/>
            </a:xfrm>
            <a:prstGeom prst="straightConnector1">
              <a:avLst/>
            </a:prstGeom>
            <a:noFill/>
            <a:ln cap="flat" cmpd="sng" w="9525">
              <a:solidFill>
                <a:schemeClr val="dk2"/>
              </a:solidFill>
              <a:prstDash val="solid"/>
              <a:round/>
              <a:headEnd len="med" w="med" type="none"/>
              <a:tailEnd len="med" w="med" type="none"/>
            </a:ln>
          </p:spPr>
        </p:cxnSp>
        <p:cxnSp>
          <p:nvCxnSpPr>
            <p:cNvPr id="2103" name="Google Shape;2103;p109"/>
            <p:cNvCxnSpPr/>
            <p:nvPr/>
          </p:nvCxnSpPr>
          <p:spPr>
            <a:xfrm flipH="1" rot="10800000">
              <a:off x="3454214" y="3001894"/>
              <a:ext cx="1029900" cy="1569300"/>
            </a:xfrm>
            <a:prstGeom prst="straightConnector1">
              <a:avLst/>
            </a:prstGeom>
            <a:noFill/>
            <a:ln cap="flat" cmpd="sng" w="9525">
              <a:solidFill>
                <a:schemeClr val="dk2"/>
              </a:solidFill>
              <a:prstDash val="solid"/>
              <a:round/>
              <a:headEnd len="med" w="med" type="none"/>
              <a:tailEnd len="med" w="med" type="none"/>
            </a:ln>
          </p:spPr>
        </p:cxnSp>
        <p:cxnSp>
          <p:nvCxnSpPr>
            <p:cNvPr id="2104" name="Google Shape;2104;p109"/>
            <p:cNvCxnSpPr/>
            <p:nvPr/>
          </p:nvCxnSpPr>
          <p:spPr>
            <a:xfrm>
              <a:off x="3450182" y="1909413"/>
              <a:ext cx="1037100" cy="1084200"/>
            </a:xfrm>
            <a:prstGeom prst="straightConnector1">
              <a:avLst/>
            </a:prstGeom>
            <a:noFill/>
            <a:ln cap="flat" cmpd="sng" w="9525">
              <a:solidFill>
                <a:schemeClr val="dk2"/>
              </a:solidFill>
              <a:prstDash val="solid"/>
              <a:round/>
              <a:headEnd len="med" w="med" type="none"/>
              <a:tailEnd len="med" w="med" type="none"/>
            </a:ln>
          </p:spPr>
        </p:cxnSp>
        <p:cxnSp>
          <p:nvCxnSpPr>
            <p:cNvPr id="2105" name="Google Shape;2105;p109"/>
            <p:cNvCxnSpPr/>
            <p:nvPr/>
          </p:nvCxnSpPr>
          <p:spPr>
            <a:xfrm>
              <a:off x="3459509" y="2332050"/>
              <a:ext cx="1020600" cy="667500"/>
            </a:xfrm>
            <a:prstGeom prst="straightConnector1">
              <a:avLst/>
            </a:prstGeom>
            <a:noFill/>
            <a:ln cap="flat" cmpd="sng" w="9525">
              <a:solidFill>
                <a:schemeClr val="dk2"/>
              </a:solidFill>
              <a:prstDash val="solid"/>
              <a:round/>
              <a:headEnd len="med" w="med" type="none"/>
              <a:tailEnd len="med" w="med" type="none"/>
            </a:ln>
          </p:spPr>
        </p:cxnSp>
        <p:cxnSp>
          <p:nvCxnSpPr>
            <p:cNvPr id="2106" name="Google Shape;2106;p109"/>
            <p:cNvCxnSpPr/>
            <p:nvPr/>
          </p:nvCxnSpPr>
          <p:spPr>
            <a:xfrm>
              <a:off x="3451858" y="2757286"/>
              <a:ext cx="1033200" cy="239700"/>
            </a:xfrm>
            <a:prstGeom prst="straightConnector1">
              <a:avLst/>
            </a:prstGeom>
            <a:noFill/>
            <a:ln cap="flat" cmpd="sng" w="9525">
              <a:solidFill>
                <a:schemeClr val="dk2"/>
              </a:solidFill>
              <a:prstDash val="solid"/>
              <a:round/>
              <a:headEnd len="med" w="med" type="none"/>
              <a:tailEnd len="med" w="med" type="none"/>
            </a:ln>
          </p:spPr>
        </p:cxnSp>
        <p:cxnSp>
          <p:nvCxnSpPr>
            <p:cNvPr id="2107" name="Google Shape;2107;p109"/>
            <p:cNvCxnSpPr/>
            <p:nvPr/>
          </p:nvCxnSpPr>
          <p:spPr>
            <a:xfrm flipH="1" rot="10800000">
              <a:off x="3460092" y="3001712"/>
              <a:ext cx="1022400" cy="191400"/>
            </a:xfrm>
            <a:prstGeom prst="straightConnector1">
              <a:avLst/>
            </a:prstGeom>
            <a:noFill/>
            <a:ln cap="flat" cmpd="sng" w="9525">
              <a:solidFill>
                <a:schemeClr val="dk2"/>
              </a:solidFill>
              <a:prstDash val="solid"/>
              <a:round/>
              <a:headEnd len="med" w="med" type="none"/>
              <a:tailEnd len="med" w="med" type="none"/>
            </a:ln>
          </p:spPr>
        </p:cxnSp>
        <p:cxnSp>
          <p:nvCxnSpPr>
            <p:cNvPr id="2108" name="Google Shape;2108;p109"/>
            <p:cNvCxnSpPr/>
            <p:nvPr/>
          </p:nvCxnSpPr>
          <p:spPr>
            <a:xfrm flipH="1" rot="10800000">
              <a:off x="3458319" y="2997307"/>
              <a:ext cx="1028100" cy="654000"/>
            </a:xfrm>
            <a:prstGeom prst="straightConnector1">
              <a:avLst/>
            </a:prstGeom>
            <a:noFill/>
            <a:ln cap="flat" cmpd="sng" w="9525">
              <a:solidFill>
                <a:schemeClr val="dk2"/>
              </a:solidFill>
              <a:prstDash val="solid"/>
              <a:round/>
              <a:headEnd len="med" w="med" type="none"/>
              <a:tailEnd len="med" w="med" type="none"/>
            </a:ln>
          </p:spPr>
        </p:cxnSp>
        <p:cxnSp>
          <p:nvCxnSpPr>
            <p:cNvPr id="2109" name="Google Shape;2109;p109"/>
            <p:cNvCxnSpPr/>
            <p:nvPr/>
          </p:nvCxnSpPr>
          <p:spPr>
            <a:xfrm flipH="1" rot="10800000">
              <a:off x="3454214" y="2994889"/>
              <a:ext cx="1030800" cy="1119300"/>
            </a:xfrm>
            <a:prstGeom prst="straightConnector1">
              <a:avLst/>
            </a:prstGeom>
            <a:noFill/>
            <a:ln cap="flat" cmpd="sng" w="9525">
              <a:solidFill>
                <a:schemeClr val="dk2"/>
              </a:solidFill>
              <a:prstDash val="solid"/>
              <a:round/>
              <a:headEnd len="med" w="med" type="none"/>
              <a:tailEnd len="med" w="med" type="none"/>
            </a:ln>
          </p:spPr>
        </p:cxnSp>
        <p:sp>
          <p:nvSpPr>
            <p:cNvPr id="2110" name="Google Shape;2110;p109"/>
            <p:cNvSpPr/>
            <p:nvPr/>
          </p:nvSpPr>
          <p:spPr>
            <a:xfrm rot="1301">
              <a:off x="4489433" y="2495789"/>
              <a:ext cx="2379000" cy="518400"/>
            </a:xfrm>
            <a:prstGeom prst="homePlate">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Event Correlation</a:t>
              </a:r>
              <a:endParaRPr/>
            </a:p>
          </p:txBody>
        </p:sp>
        <p:sp>
          <p:nvSpPr>
            <p:cNvPr id="2111" name="Google Shape;2111;p109"/>
            <p:cNvSpPr/>
            <p:nvPr/>
          </p:nvSpPr>
          <p:spPr>
            <a:xfrm rot="1301">
              <a:off x="4488350" y="2997775"/>
              <a:ext cx="2379000" cy="518400"/>
            </a:xfrm>
            <a:prstGeom prst="homePlate">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Light"/>
                  <a:ea typeface="Roboto Light"/>
                  <a:cs typeface="Roboto Light"/>
                  <a:sym typeface="Roboto Light"/>
                </a:rPr>
                <a:t>Activity Baselining &amp;</a:t>
              </a:r>
              <a:endParaRPr>
                <a:solidFill>
                  <a:srgbClr val="FFFFFF"/>
                </a:solidFill>
                <a:latin typeface="Roboto Light"/>
                <a:ea typeface="Roboto Light"/>
                <a:cs typeface="Roboto Light"/>
                <a:sym typeface="Roboto Light"/>
              </a:endParaRPr>
            </a:p>
            <a:p>
              <a:pPr indent="0" lvl="0" marL="0" rtl="0" algn="ctr">
                <a:spcBef>
                  <a:spcPts val="0"/>
                </a:spcBef>
                <a:spcAft>
                  <a:spcPts val="0"/>
                </a:spcAft>
                <a:buNone/>
              </a:pPr>
              <a:r>
                <a:rPr lang="en">
                  <a:solidFill>
                    <a:srgbClr val="FFFFFF"/>
                  </a:solidFill>
                  <a:latin typeface="Roboto Light"/>
                  <a:ea typeface="Roboto Light"/>
                  <a:cs typeface="Roboto Light"/>
                  <a:sym typeface="Roboto Light"/>
                </a:rPr>
                <a:t>Anomaly Detection</a:t>
              </a:r>
              <a:endParaRPr>
                <a:solidFill>
                  <a:srgbClr val="FFFFFF"/>
                </a:solidFill>
                <a:latin typeface="Roboto Light"/>
                <a:ea typeface="Roboto Light"/>
                <a:cs typeface="Roboto Light"/>
                <a:sym typeface="Roboto Light"/>
              </a:endParaRPr>
            </a:p>
          </p:txBody>
        </p:sp>
        <p:sp>
          <p:nvSpPr>
            <p:cNvPr id="2112" name="Google Shape;2112;p109"/>
            <p:cNvSpPr/>
            <p:nvPr/>
          </p:nvSpPr>
          <p:spPr>
            <a:xfrm>
              <a:off x="7277274" y="2611035"/>
              <a:ext cx="1439700" cy="762300"/>
            </a:xfrm>
            <a:prstGeom prst="bevel">
              <a:avLst>
                <a:gd fmla="val 12500" name="adj"/>
              </a:avLst>
            </a:prstGeom>
            <a:solidFill>
              <a:srgbClr val="99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Identification</a:t>
              </a:r>
              <a:endParaRPr>
                <a:solidFill>
                  <a:srgbClr val="FFFFFF"/>
                </a:solidFill>
                <a:latin typeface="Roboto"/>
                <a:ea typeface="Roboto"/>
                <a:cs typeface="Roboto"/>
                <a:sym typeface="Roboto"/>
              </a:endParaRPr>
            </a:p>
          </p:txBody>
        </p:sp>
        <p:cxnSp>
          <p:nvCxnSpPr>
            <p:cNvPr id="2113" name="Google Shape;2113;p109"/>
            <p:cNvCxnSpPr>
              <a:stCxn id="2110" idx="3"/>
              <a:endCxn id="2112" idx="4"/>
            </p:cNvCxnSpPr>
            <p:nvPr/>
          </p:nvCxnSpPr>
          <p:spPr>
            <a:xfrm>
              <a:off x="6868433" y="2755439"/>
              <a:ext cx="408900" cy="236700"/>
            </a:xfrm>
            <a:prstGeom prst="straightConnector1">
              <a:avLst/>
            </a:prstGeom>
            <a:noFill/>
            <a:ln cap="flat" cmpd="sng" w="19050">
              <a:solidFill>
                <a:schemeClr val="dk2"/>
              </a:solidFill>
              <a:prstDash val="solid"/>
              <a:round/>
              <a:headEnd len="med" w="med" type="none"/>
              <a:tailEnd len="med" w="med" type="none"/>
            </a:ln>
          </p:spPr>
        </p:cxnSp>
        <p:cxnSp>
          <p:nvCxnSpPr>
            <p:cNvPr id="2114" name="Google Shape;2114;p109"/>
            <p:cNvCxnSpPr>
              <a:stCxn id="2111" idx="3"/>
              <a:endCxn id="2112" idx="4"/>
            </p:cNvCxnSpPr>
            <p:nvPr/>
          </p:nvCxnSpPr>
          <p:spPr>
            <a:xfrm flipH="1" rot="10800000">
              <a:off x="6867350" y="2992225"/>
              <a:ext cx="409800" cy="265200"/>
            </a:xfrm>
            <a:prstGeom prst="straightConnector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5" name="Shape 2735"/>
        <p:cNvGrpSpPr/>
        <p:nvPr/>
      </p:nvGrpSpPr>
      <p:grpSpPr>
        <a:xfrm>
          <a:off x="0" y="0"/>
          <a:ext cx="0" cy="0"/>
          <a:chOff x="0" y="0"/>
          <a:chExt cx="0" cy="0"/>
        </a:xfrm>
      </p:grpSpPr>
      <p:sp>
        <p:nvSpPr>
          <p:cNvPr id="2736" name="Google Shape;2736;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20124D"/>
                </a:solidFill>
              </a:rPr>
              <a:t>Relational Operators</a:t>
            </a:r>
            <a:endParaRPr>
              <a:solidFill>
                <a:srgbClr val="20124D"/>
              </a:solidFill>
            </a:endParaRPr>
          </a:p>
        </p:txBody>
      </p:sp>
      <p:sp>
        <p:nvSpPr>
          <p:cNvPr id="2737" name="Google Shape;2737;p1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Splunk also uses relational operators</a:t>
            </a:r>
            <a:endParaRPr/>
          </a:p>
        </p:txBody>
      </p:sp>
      <p:sp>
        <p:nvSpPr>
          <p:cNvPr id="2738" name="Google Shape;2738;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39" name="Google Shape;2739;p1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40" name="Google Shape;2740;p172"/>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t>Not Equals Operator:</a:t>
            </a:r>
            <a:endParaRPr b="1" sz="1800"/>
          </a:p>
          <a:p>
            <a:pPr indent="0" lvl="0" marL="0" rtl="0" algn="l">
              <a:spcBef>
                <a:spcPts val="800"/>
              </a:spcBef>
              <a:spcAft>
                <a:spcPts val="0"/>
              </a:spcAft>
              <a:buNone/>
            </a:pPr>
            <a:r>
              <a:rPr lang="en" sz="1800">
                <a:latin typeface="Roboto Mono"/>
                <a:ea typeface="Roboto Mono"/>
                <a:cs typeface="Roboto Mono"/>
                <a:sym typeface="Roboto Mono"/>
              </a:rPr>
              <a:t>!= 200</a:t>
            </a:r>
            <a:endParaRPr sz="1800">
              <a:latin typeface="Roboto Mono"/>
              <a:ea typeface="Roboto Mono"/>
              <a:cs typeface="Roboto Mono"/>
              <a:sym typeface="Roboto Mono"/>
            </a:endParaRPr>
          </a:p>
          <a:p>
            <a:pPr indent="0" lvl="0" marL="0" rtl="0" algn="l">
              <a:spcBef>
                <a:spcPts val="800"/>
              </a:spcBef>
              <a:spcAft>
                <a:spcPts val="0"/>
              </a:spcAft>
              <a:buNone/>
            </a:pPr>
            <a:r>
              <a:rPr lang="en" sz="1800"/>
              <a:t>“I want all events where the status does not equal to 200”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b="1" lang="en" sz="1800"/>
              <a:t>Greater Than Operator: </a:t>
            </a:r>
            <a:endParaRPr b="1" sz="1800"/>
          </a:p>
          <a:p>
            <a:pPr indent="0" lvl="0" marL="0" rtl="0" algn="l">
              <a:spcBef>
                <a:spcPts val="800"/>
              </a:spcBef>
              <a:spcAft>
                <a:spcPts val="0"/>
              </a:spcAft>
              <a:buNone/>
            </a:pPr>
            <a:r>
              <a:rPr lang="en" sz="1800">
                <a:latin typeface="Roboto Mono"/>
                <a:ea typeface="Roboto Mono"/>
                <a:cs typeface="Roboto Mono"/>
                <a:sym typeface="Roboto Mono"/>
              </a:rPr>
              <a:t>&gt; 4</a:t>
            </a:r>
            <a:endParaRPr sz="1800">
              <a:latin typeface="Roboto Mono"/>
              <a:ea typeface="Roboto Mono"/>
              <a:cs typeface="Roboto Mono"/>
              <a:sym typeface="Roboto Mono"/>
            </a:endParaRPr>
          </a:p>
          <a:p>
            <a:pPr indent="0" lvl="0" marL="0" rtl="0" algn="l">
              <a:spcBef>
                <a:spcPts val="800"/>
              </a:spcBef>
              <a:spcAft>
                <a:spcPts val="800"/>
              </a:spcAft>
              <a:buNone/>
            </a:pPr>
            <a:r>
              <a:rPr lang="en" sz="1800"/>
              <a:t>“I want all events where the line count is greater than 4”</a:t>
            </a: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4" name="Shape 2744"/>
        <p:cNvGrpSpPr/>
        <p:nvPr/>
      </p:nvGrpSpPr>
      <p:grpSpPr>
        <a:xfrm>
          <a:off x="0" y="0"/>
          <a:ext cx="0" cy="0"/>
          <a:chOff x="0" y="0"/>
          <a:chExt cx="0" cy="0"/>
        </a:xfrm>
      </p:grpSpPr>
      <p:sp>
        <p:nvSpPr>
          <p:cNvPr id="2745" name="Google Shape;2745;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783F04"/>
                </a:solidFill>
              </a:rPr>
              <a:t>Wildcards and Boolean Expression</a:t>
            </a:r>
            <a:endParaRPr>
              <a:solidFill>
                <a:srgbClr val="783F04"/>
              </a:solidFill>
            </a:endParaRPr>
          </a:p>
          <a:p>
            <a:pPr indent="0" lvl="0" marL="0" rtl="0" algn="l">
              <a:spcBef>
                <a:spcPts val="0"/>
              </a:spcBef>
              <a:spcAft>
                <a:spcPts val="0"/>
              </a:spcAft>
              <a:buNone/>
            </a:pPr>
            <a:r>
              <a:t/>
            </a:r>
            <a:endParaRPr/>
          </a:p>
        </p:txBody>
      </p:sp>
      <p:sp>
        <p:nvSpPr>
          <p:cNvPr id="2746" name="Google Shape;2746;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47" name="Google Shape;2747;p1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48" name="Google Shape;2748;p173"/>
          <p:cNvSpPr txBox="1"/>
          <p:nvPr>
            <p:ph idx="3" type="body"/>
          </p:nvPr>
        </p:nvSpPr>
        <p:spPr>
          <a:xfrm>
            <a:off x="0" y="693375"/>
            <a:ext cx="9144000" cy="4125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sz="1800"/>
              <a:t>Wildcards</a:t>
            </a:r>
            <a:r>
              <a:rPr lang="en" sz="1800">
                <a:solidFill>
                  <a:schemeClr val="dk1"/>
                </a:solidFill>
                <a:latin typeface="Roboto Light"/>
                <a:ea typeface="Roboto Light"/>
                <a:cs typeface="Roboto Light"/>
                <a:sym typeface="Roboto Light"/>
              </a:rPr>
              <a:t> use the symbol “*” to  match any character in that string”:</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sz="1800">
              <a:solidFill>
                <a:schemeClr val="dk1"/>
              </a:solidFill>
              <a:latin typeface="Roboto Light"/>
              <a:ea typeface="Roboto Light"/>
              <a:cs typeface="Roboto Light"/>
              <a:sym typeface="Roboto Light"/>
            </a:endParaRPr>
          </a:p>
          <a:p>
            <a:pPr indent="457200" lvl="0" marL="0" rtl="0" algn="l">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“you*”</a:t>
            </a:r>
            <a:r>
              <a:rPr lang="en" sz="1800">
                <a:solidFill>
                  <a:schemeClr val="dk1"/>
                </a:solidFill>
                <a:latin typeface="Roboto Light"/>
                <a:ea typeface="Roboto Light"/>
                <a:cs typeface="Roboto Light"/>
                <a:sym typeface="Roboto Light"/>
              </a:rPr>
              <a:t> would match with you’re, young, your, youth</a:t>
            </a:r>
            <a:endParaRPr sz="1800">
              <a:solidFill>
                <a:schemeClr val="dk1"/>
              </a:solidFill>
              <a:latin typeface="Roboto Light"/>
              <a:ea typeface="Roboto Light"/>
              <a:cs typeface="Roboto Light"/>
              <a:sym typeface="Roboto Light"/>
            </a:endParaRPr>
          </a:p>
          <a:p>
            <a:pPr indent="457200" lvl="0" marL="0" rtl="0" algn="l">
              <a:spcBef>
                <a:spcPts val="800"/>
              </a:spcBef>
              <a:spcAft>
                <a:spcPts val="0"/>
              </a:spcAft>
              <a:buClr>
                <a:schemeClr val="dk1"/>
              </a:buClr>
              <a:buSzPts val="1100"/>
              <a:buFont typeface="Arial"/>
              <a:buNone/>
            </a:pPr>
            <a:r>
              <a:rPr lang="en" sz="1800">
                <a:solidFill>
                  <a:schemeClr val="dk1"/>
                </a:solidFill>
              </a:rPr>
              <a:t>“*ing”</a:t>
            </a:r>
            <a:r>
              <a:rPr lang="en" sz="1800">
                <a:solidFill>
                  <a:schemeClr val="dk1"/>
                </a:solidFill>
                <a:latin typeface="Roboto Light"/>
                <a:ea typeface="Roboto Light"/>
                <a:cs typeface="Roboto Light"/>
                <a:sym typeface="Roboto Light"/>
              </a:rPr>
              <a:t> would match with matching, fighting, talking</a:t>
            </a:r>
            <a:endParaRPr sz="1800">
              <a:solidFill>
                <a:schemeClr val="dk1"/>
              </a:solidFill>
              <a:latin typeface="Roboto Light"/>
              <a:ea typeface="Roboto Light"/>
              <a:cs typeface="Roboto Light"/>
              <a:sym typeface="Roboto Light"/>
            </a:endParaRPr>
          </a:p>
          <a:p>
            <a:pPr indent="457200" lvl="0" marL="0" rtl="0" algn="l">
              <a:spcBef>
                <a:spcPts val="80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“*each*”</a:t>
            </a:r>
            <a:r>
              <a:rPr lang="en" sz="1800">
                <a:solidFill>
                  <a:schemeClr val="dk1"/>
                </a:solidFill>
                <a:latin typeface="Roboto Light"/>
                <a:ea typeface="Roboto Light"/>
                <a:cs typeface="Roboto Light"/>
                <a:sym typeface="Roboto Light"/>
              </a:rPr>
              <a:t> would match with reaching, breach, preach</a:t>
            </a:r>
            <a:endParaRPr sz="1800">
              <a:solidFill>
                <a:schemeClr val="dk1"/>
              </a:solidFill>
              <a:latin typeface="Roboto Light"/>
              <a:ea typeface="Roboto Light"/>
              <a:cs typeface="Roboto Light"/>
              <a:sym typeface="Roboto Light"/>
            </a:endParaRPr>
          </a:p>
          <a:p>
            <a:pPr indent="457200" lvl="0" marL="0" rtl="0" algn="l">
              <a:spcBef>
                <a:spcPts val="800"/>
              </a:spcBef>
              <a:spcAft>
                <a:spcPts val="0"/>
              </a:spcAft>
              <a:buClr>
                <a:schemeClr val="dk1"/>
              </a:buClr>
              <a:buSzPts val="1100"/>
              <a:buFont typeface="Arial"/>
              <a:buNone/>
            </a:pPr>
            <a:r>
              <a:t/>
            </a:r>
            <a:endParaRPr sz="1800">
              <a:solidFill>
                <a:schemeClr val="dk1"/>
              </a:solidFill>
              <a:latin typeface="Roboto Light"/>
              <a:ea typeface="Roboto Light"/>
              <a:cs typeface="Roboto Light"/>
              <a:sym typeface="Roboto Light"/>
            </a:endParaRPr>
          </a:p>
          <a:p>
            <a:pPr indent="457200" lvl="0" marL="0" rtl="0" algn="l">
              <a:spcBef>
                <a:spcPts val="800"/>
              </a:spcBef>
              <a:spcAft>
                <a:spcPts val="0"/>
              </a:spcAft>
              <a:buClr>
                <a:schemeClr val="dk1"/>
              </a:buClr>
              <a:buSzPts val="1100"/>
              <a:buFont typeface="Arial"/>
              <a:buNone/>
            </a:pPr>
            <a:r>
              <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Wildcards are used in the same way that they are used when operating a  Linux machine. </a:t>
            </a:r>
            <a:endParaRPr sz="1800">
              <a:solidFill>
                <a:schemeClr val="dk1"/>
              </a:solidFill>
              <a:latin typeface="Roboto Light"/>
              <a:ea typeface="Roboto Light"/>
              <a:cs typeface="Roboto Light"/>
              <a:sym typeface="Roboto Light"/>
            </a:endParaRPr>
          </a:p>
          <a:p>
            <a:pPr indent="45720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8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2" name="Shape 2752"/>
        <p:cNvGrpSpPr/>
        <p:nvPr/>
      </p:nvGrpSpPr>
      <p:grpSpPr>
        <a:xfrm>
          <a:off x="0" y="0"/>
          <a:ext cx="0" cy="0"/>
          <a:chOff x="0" y="0"/>
          <a:chExt cx="0" cy="0"/>
        </a:xfrm>
      </p:grpSpPr>
      <p:sp>
        <p:nvSpPr>
          <p:cNvPr id="2753" name="Google Shape;2753;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754" name="Google Shape;2754;p1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55" name="Google Shape;2755;p17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Boolean Expression Demo</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9" name="Shape 2759"/>
        <p:cNvGrpSpPr/>
        <p:nvPr/>
      </p:nvGrpSpPr>
      <p:grpSpPr>
        <a:xfrm>
          <a:off x="0" y="0"/>
          <a:ext cx="0" cy="0"/>
          <a:chOff x="0" y="0"/>
          <a:chExt cx="0" cy="0"/>
        </a:xfrm>
      </p:grpSpPr>
      <p:sp>
        <p:nvSpPr>
          <p:cNvPr id="2760" name="Google Shape;2760;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Splunk Searching</a:t>
            </a:r>
            <a:endParaRPr/>
          </a:p>
        </p:txBody>
      </p:sp>
      <p:sp>
        <p:nvSpPr>
          <p:cNvPr id="2761" name="Google Shape;2761;p1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Key Takeaways: </a:t>
            </a:r>
            <a:endParaRPr b="1"/>
          </a:p>
        </p:txBody>
      </p:sp>
      <p:sp>
        <p:nvSpPr>
          <p:cNvPr id="2762" name="Google Shape;2762;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63" name="Google Shape;2763;p1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64" name="Google Shape;2764;p17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SzPts val="1800"/>
              <a:buChar char="●"/>
            </a:pPr>
            <a:r>
              <a:rPr lang="en" sz="1800"/>
              <a:t>Machine data that comes into Splunk is </a:t>
            </a:r>
            <a:r>
              <a:rPr b="1" lang="en" sz="1800"/>
              <a:t>unruly</a:t>
            </a:r>
            <a:r>
              <a:rPr lang="en" sz="1800"/>
              <a:t> and </a:t>
            </a:r>
            <a:r>
              <a:rPr b="1" lang="en" sz="1800"/>
              <a:t>unorganized</a:t>
            </a:r>
            <a:r>
              <a:rPr lang="en" sz="1800"/>
              <a:t>. </a:t>
            </a:r>
            <a:endParaRPr sz="1800"/>
          </a:p>
          <a:p>
            <a:pPr indent="0" lvl="0" marL="0" rtl="0" algn="l">
              <a:spcBef>
                <a:spcPts val="800"/>
              </a:spcBef>
              <a:spcAft>
                <a:spcPts val="0"/>
              </a:spcAft>
              <a:buNone/>
            </a:pPr>
            <a:r>
              <a:t/>
            </a:r>
            <a:endParaRPr sz="1800"/>
          </a:p>
          <a:p>
            <a:pPr indent="-342900" lvl="0" marL="457200" rtl="0" algn="l">
              <a:spcBef>
                <a:spcPts val="800"/>
              </a:spcBef>
              <a:spcAft>
                <a:spcPts val="0"/>
              </a:spcAft>
              <a:buSzPts val="1800"/>
              <a:buChar char="●"/>
            </a:pPr>
            <a:r>
              <a:rPr b="1" lang="en" sz="1800"/>
              <a:t>Keywords</a:t>
            </a:r>
            <a:r>
              <a:rPr lang="en" sz="1800"/>
              <a:t>, </a:t>
            </a:r>
            <a:r>
              <a:rPr b="1" lang="en" sz="1800"/>
              <a:t>wildcards</a:t>
            </a:r>
            <a:r>
              <a:rPr lang="en" sz="1800"/>
              <a:t>, and </a:t>
            </a:r>
            <a:r>
              <a:rPr b="1" lang="en" sz="1800"/>
              <a:t>filed / value pairs</a:t>
            </a:r>
            <a:r>
              <a:rPr lang="en" sz="1800"/>
              <a:t> allow us to filter the data. </a:t>
            </a:r>
            <a:endParaRPr sz="1800"/>
          </a:p>
          <a:p>
            <a:pPr indent="0" lvl="0" marL="0" rtl="0" algn="l">
              <a:spcBef>
                <a:spcPts val="800"/>
              </a:spcBef>
              <a:spcAft>
                <a:spcPts val="0"/>
              </a:spcAft>
              <a:buNone/>
            </a:pPr>
            <a:r>
              <a:t/>
            </a:r>
            <a:endParaRPr sz="1800"/>
          </a:p>
          <a:p>
            <a:pPr indent="-342900" lvl="0" marL="457200" rtl="0" algn="l">
              <a:spcBef>
                <a:spcPts val="800"/>
              </a:spcBef>
              <a:spcAft>
                <a:spcPts val="0"/>
              </a:spcAft>
              <a:buSzPts val="1800"/>
              <a:buChar char="●"/>
            </a:pPr>
            <a:r>
              <a:rPr b="1" lang="en" sz="1800"/>
              <a:t>Boolean expressions</a:t>
            </a:r>
            <a:r>
              <a:rPr lang="en" sz="1800"/>
              <a:t> take our filtration techniques a step further, to more precisely </a:t>
            </a:r>
            <a:r>
              <a:rPr lang="en" sz="1800"/>
              <a:t>receive</a:t>
            </a:r>
            <a:r>
              <a:rPr lang="en" sz="1800"/>
              <a:t> what we need. </a:t>
            </a:r>
            <a:endParaRPr sz="1800"/>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8" name="Shape 2768"/>
        <p:cNvGrpSpPr/>
        <p:nvPr/>
      </p:nvGrpSpPr>
      <p:grpSpPr>
        <a:xfrm>
          <a:off x="0" y="0"/>
          <a:ext cx="0" cy="0"/>
          <a:chOff x="0" y="0"/>
          <a:chExt cx="0" cy="0"/>
        </a:xfrm>
      </p:grpSpPr>
      <p:sp>
        <p:nvSpPr>
          <p:cNvPr id="2769" name="Google Shape;2769;p17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770" name="Google Shape;2770;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771" name="Google Shape;2771;p1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72" name="Google Shape;2772;p17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Student </a:t>
            </a:r>
            <a:r>
              <a:rPr lang="en"/>
              <a:t>Activity</a:t>
            </a:r>
            <a:r>
              <a:rPr lang="en"/>
              <a:t>: </a:t>
            </a:r>
            <a:r>
              <a:rPr lang="en">
                <a:latin typeface="Roboto Light"/>
                <a:ea typeface="Roboto Light"/>
                <a:cs typeface="Roboto Light"/>
                <a:sym typeface="Roboto Light"/>
              </a:rPr>
              <a:t>Introduction to SPL</a:t>
            </a:r>
            <a:endParaRPr>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practice writing and implementing a simple SPL statement that uses field/value pairs, boolean expressions, and fields.</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a:t>Instructions sent via Slack.</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6" name="Shape 2776"/>
        <p:cNvGrpSpPr/>
        <p:nvPr/>
      </p:nvGrpSpPr>
      <p:grpSpPr>
        <a:xfrm>
          <a:off x="0" y="0"/>
          <a:ext cx="0" cy="0"/>
          <a:chOff x="0" y="0"/>
          <a:chExt cx="0" cy="0"/>
        </a:xfrm>
      </p:grpSpPr>
      <p:sp>
        <p:nvSpPr>
          <p:cNvPr id="2777" name="Google Shape;2777;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78" name="Google Shape;2778;p1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79" name="Google Shape;2779;p177"/>
          <p:cNvSpPr txBox="1"/>
          <p:nvPr/>
        </p:nvSpPr>
        <p:spPr>
          <a:xfrm>
            <a:off x="2431300" y="3622725"/>
            <a:ext cx="4213500" cy="5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Introduction to SPL</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3" name="Shape 2783"/>
        <p:cNvGrpSpPr/>
        <p:nvPr/>
      </p:nvGrpSpPr>
      <p:grpSpPr>
        <a:xfrm>
          <a:off x="0" y="0"/>
          <a:ext cx="0" cy="0"/>
          <a:chOff x="0" y="0"/>
          <a:chExt cx="0" cy="0"/>
        </a:xfrm>
      </p:grpSpPr>
      <p:sp>
        <p:nvSpPr>
          <p:cNvPr id="2784" name="Google Shape;2784;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SPL Review</a:t>
            </a:r>
            <a:r>
              <a:rPr lang="en">
                <a:solidFill>
                  <a:schemeClr val="dk1"/>
                </a:solidFill>
              </a:rPr>
              <a:t> Part 1</a:t>
            </a:r>
            <a:endParaRPr/>
          </a:p>
        </p:txBody>
      </p:sp>
      <p:sp>
        <p:nvSpPr>
          <p:cNvPr id="2785" name="Google Shape;2785;p1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1. What is an event?</a:t>
            </a:r>
            <a:endParaRPr/>
          </a:p>
        </p:txBody>
      </p:sp>
      <p:sp>
        <p:nvSpPr>
          <p:cNvPr id="2786" name="Google Shape;2786;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87" name="Google Shape;2787;p1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88" name="Google Shape;2788;p178"/>
          <p:cNvSpPr txBox="1"/>
          <p:nvPr>
            <p:ph idx="1" type="subTitle"/>
          </p:nvPr>
        </p:nvSpPr>
        <p:spPr>
          <a:xfrm>
            <a:off x="0" y="17867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2. What is a source type?</a:t>
            </a:r>
            <a:endParaRPr/>
          </a:p>
        </p:txBody>
      </p:sp>
      <p:sp>
        <p:nvSpPr>
          <p:cNvPr id="2789" name="Google Shape;2789;p178"/>
          <p:cNvSpPr txBox="1"/>
          <p:nvPr>
            <p:ph idx="1" type="subTitle"/>
          </p:nvPr>
        </p:nvSpPr>
        <p:spPr>
          <a:xfrm>
            <a:off x="6150" y="28406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What is the most important search parameter to specify? </a:t>
            </a:r>
            <a:endParaRPr/>
          </a:p>
        </p:txBody>
      </p:sp>
      <p:sp>
        <p:nvSpPr>
          <p:cNvPr id="2790" name="Google Shape;2790;p178"/>
          <p:cNvSpPr txBox="1"/>
          <p:nvPr>
            <p:ph idx="1" type="subTitle"/>
          </p:nvPr>
        </p:nvSpPr>
        <p:spPr>
          <a:xfrm>
            <a:off x="6150" y="37324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4" name="Shape 2794"/>
        <p:cNvGrpSpPr/>
        <p:nvPr/>
      </p:nvGrpSpPr>
      <p:grpSpPr>
        <a:xfrm>
          <a:off x="0" y="0"/>
          <a:ext cx="0" cy="0"/>
          <a:chOff x="0" y="0"/>
          <a:chExt cx="0" cy="0"/>
        </a:xfrm>
      </p:grpSpPr>
      <p:sp>
        <p:nvSpPr>
          <p:cNvPr id="2795" name="Google Shape;2795;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SPL Review</a:t>
            </a:r>
            <a:r>
              <a:rPr lang="en">
                <a:solidFill>
                  <a:schemeClr val="dk1"/>
                </a:solidFill>
              </a:rPr>
              <a:t> Part 1</a:t>
            </a:r>
            <a:endParaRPr/>
          </a:p>
        </p:txBody>
      </p:sp>
      <p:sp>
        <p:nvSpPr>
          <p:cNvPr id="2796" name="Google Shape;2796;p1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1. What is an event?</a:t>
            </a:r>
            <a:endParaRPr/>
          </a:p>
        </p:txBody>
      </p:sp>
      <p:sp>
        <p:nvSpPr>
          <p:cNvPr id="2797" name="Google Shape;2797;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98" name="Google Shape;2798;p1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99" name="Google Shape;2799;p179"/>
          <p:cNvSpPr txBox="1"/>
          <p:nvPr>
            <p:ph idx="3" type="body"/>
          </p:nvPr>
        </p:nvSpPr>
        <p:spPr>
          <a:xfrm>
            <a:off x="0" y="1183050"/>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highlight>
                  <a:srgbClr val="FFD966"/>
                </a:highlight>
              </a:rPr>
              <a:t>Events are a single record of activity or instance data that has been indexed by Splunk. </a:t>
            </a:r>
            <a:endParaRPr>
              <a:highlight>
                <a:srgbClr val="FFD966"/>
              </a:highlight>
            </a:endParaRPr>
          </a:p>
          <a:p>
            <a:pPr indent="0" lvl="0" marL="0" rtl="0" algn="l">
              <a:spcBef>
                <a:spcPts val="800"/>
              </a:spcBef>
              <a:spcAft>
                <a:spcPts val="800"/>
              </a:spcAft>
              <a:buNone/>
            </a:pPr>
            <a:r>
              <a:rPr lang="en">
                <a:highlight>
                  <a:srgbClr val="FFD966"/>
                </a:highlight>
              </a:rPr>
              <a:t>For example, a single log entry in a log file might be an event. </a:t>
            </a:r>
            <a:endParaRPr>
              <a:highlight>
                <a:srgbClr val="FFD966"/>
              </a:highlight>
            </a:endParaRPr>
          </a:p>
        </p:txBody>
      </p:sp>
      <p:sp>
        <p:nvSpPr>
          <p:cNvPr id="2800" name="Google Shape;2800;p179"/>
          <p:cNvSpPr txBox="1"/>
          <p:nvPr>
            <p:ph idx="1" type="subTitle"/>
          </p:nvPr>
        </p:nvSpPr>
        <p:spPr>
          <a:xfrm>
            <a:off x="0" y="17867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2. What is a source type?</a:t>
            </a:r>
            <a:endParaRPr/>
          </a:p>
        </p:txBody>
      </p:sp>
      <p:sp>
        <p:nvSpPr>
          <p:cNvPr id="2801" name="Google Shape;2801;p179"/>
          <p:cNvSpPr txBox="1"/>
          <p:nvPr>
            <p:ph idx="1" type="subTitle"/>
          </p:nvPr>
        </p:nvSpPr>
        <p:spPr>
          <a:xfrm>
            <a:off x="6150" y="28406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What is the most important search parameter to specify? </a:t>
            </a:r>
            <a:endParaRPr/>
          </a:p>
        </p:txBody>
      </p:sp>
      <p:sp>
        <p:nvSpPr>
          <p:cNvPr id="2802" name="Google Shape;2802;p179"/>
          <p:cNvSpPr txBox="1"/>
          <p:nvPr>
            <p:ph idx="1" type="subTitle"/>
          </p:nvPr>
        </p:nvSpPr>
        <p:spPr>
          <a:xfrm>
            <a:off x="6150" y="37324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6" name="Shape 2806"/>
        <p:cNvGrpSpPr/>
        <p:nvPr/>
      </p:nvGrpSpPr>
      <p:grpSpPr>
        <a:xfrm>
          <a:off x="0" y="0"/>
          <a:ext cx="0" cy="0"/>
          <a:chOff x="0" y="0"/>
          <a:chExt cx="0" cy="0"/>
        </a:xfrm>
      </p:grpSpPr>
      <p:sp>
        <p:nvSpPr>
          <p:cNvPr id="2807" name="Google Shape;2807;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SPL Review</a:t>
            </a:r>
            <a:r>
              <a:rPr lang="en">
                <a:solidFill>
                  <a:schemeClr val="dk1"/>
                </a:solidFill>
              </a:rPr>
              <a:t> Part 1</a:t>
            </a:r>
            <a:endParaRPr/>
          </a:p>
        </p:txBody>
      </p:sp>
      <p:sp>
        <p:nvSpPr>
          <p:cNvPr id="2808" name="Google Shape;2808;p1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1. What is an event?</a:t>
            </a:r>
            <a:endParaRPr/>
          </a:p>
        </p:txBody>
      </p:sp>
      <p:sp>
        <p:nvSpPr>
          <p:cNvPr id="2809" name="Google Shape;2809;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10" name="Google Shape;2810;p1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11" name="Google Shape;2811;p180"/>
          <p:cNvSpPr txBox="1"/>
          <p:nvPr>
            <p:ph idx="3" type="body"/>
          </p:nvPr>
        </p:nvSpPr>
        <p:spPr>
          <a:xfrm>
            <a:off x="0" y="1183050"/>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highlight>
                  <a:srgbClr val="FFD966"/>
                </a:highlight>
              </a:rPr>
              <a:t>Events are a single record of activity or instance data that has been indexed by Splunk. </a:t>
            </a:r>
            <a:endParaRPr>
              <a:highlight>
                <a:srgbClr val="FFD966"/>
              </a:highlight>
            </a:endParaRPr>
          </a:p>
          <a:p>
            <a:pPr indent="0" lvl="0" marL="0" rtl="0" algn="l">
              <a:spcBef>
                <a:spcPts val="800"/>
              </a:spcBef>
              <a:spcAft>
                <a:spcPts val="800"/>
              </a:spcAft>
              <a:buNone/>
            </a:pPr>
            <a:r>
              <a:rPr lang="en">
                <a:highlight>
                  <a:srgbClr val="FFD966"/>
                </a:highlight>
              </a:rPr>
              <a:t>For example, a single log entry in a log file might be an event. </a:t>
            </a:r>
            <a:endParaRPr>
              <a:highlight>
                <a:srgbClr val="FFD966"/>
              </a:highlight>
            </a:endParaRPr>
          </a:p>
        </p:txBody>
      </p:sp>
      <p:sp>
        <p:nvSpPr>
          <p:cNvPr id="2812" name="Google Shape;2812;p180"/>
          <p:cNvSpPr txBox="1"/>
          <p:nvPr>
            <p:ph idx="1" type="subTitle"/>
          </p:nvPr>
        </p:nvSpPr>
        <p:spPr>
          <a:xfrm>
            <a:off x="0" y="17867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2. What is a source type?</a:t>
            </a:r>
            <a:endParaRPr/>
          </a:p>
        </p:txBody>
      </p:sp>
      <p:sp>
        <p:nvSpPr>
          <p:cNvPr id="2813" name="Google Shape;2813;p180"/>
          <p:cNvSpPr txBox="1"/>
          <p:nvPr>
            <p:ph idx="3" type="body"/>
          </p:nvPr>
        </p:nvSpPr>
        <p:spPr>
          <a:xfrm>
            <a:off x="0" y="2293619"/>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highlight>
                  <a:srgbClr val="FFD966"/>
                </a:highlight>
              </a:rPr>
              <a:t>Splunk assigns a source type to determine how to format the event data during the indexing process. </a:t>
            </a:r>
            <a:endParaRPr>
              <a:highlight>
                <a:srgbClr val="FFD966"/>
              </a:highlight>
            </a:endParaRPr>
          </a:p>
        </p:txBody>
      </p:sp>
      <p:sp>
        <p:nvSpPr>
          <p:cNvPr id="2814" name="Google Shape;2814;p180"/>
          <p:cNvSpPr txBox="1"/>
          <p:nvPr>
            <p:ph idx="1" type="subTitle"/>
          </p:nvPr>
        </p:nvSpPr>
        <p:spPr>
          <a:xfrm>
            <a:off x="6150" y="28406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What is the most important search parameter to specify? </a:t>
            </a:r>
            <a:endParaRPr/>
          </a:p>
        </p:txBody>
      </p:sp>
      <p:sp>
        <p:nvSpPr>
          <p:cNvPr id="2815" name="Google Shape;2815;p180"/>
          <p:cNvSpPr txBox="1"/>
          <p:nvPr>
            <p:ph idx="1" type="subTitle"/>
          </p:nvPr>
        </p:nvSpPr>
        <p:spPr>
          <a:xfrm>
            <a:off x="6150" y="37324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9" name="Shape 2819"/>
        <p:cNvGrpSpPr/>
        <p:nvPr/>
      </p:nvGrpSpPr>
      <p:grpSpPr>
        <a:xfrm>
          <a:off x="0" y="0"/>
          <a:ext cx="0" cy="0"/>
          <a:chOff x="0" y="0"/>
          <a:chExt cx="0" cy="0"/>
        </a:xfrm>
      </p:grpSpPr>
      <p:sp>
        <p:nvSpPr>
          <p:cNvPr id="2820" name="Google Shape;2820;p1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SPL Review</a:t>
            </a:r>
            <a:r>
              <a:rPr lang="en">
                <a:solidFill>
                  <a:schemeClr val="dk1"/>
                </a:solidFill>
              </a:rPr>
              <a:t> Part 1</a:t>
            </a:r>
            <a:endParaRPr/>
          </a:p>
        </p:txBody>
      </p:sp>
      <p:sp>
        <p:nvSpPr>
          <p:cNvPr id="2821" name="Google Shape;2821;p1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1. What is an event?</a:t>
            </a:r>
            <a:endParaRPr/>
          </a:p>
        </p:txBody>
      </p:sp>
      <p:sp>
        <p:nvSpPr>
          <p:cNvPr id="2822" name="Google Shape;2822;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3" name="Google Shape;2823;p1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24" name="Google Shape;2824;p181"/>
          <p:cNvSpPr txBox="1"/>
          <p:nvPr>
            <p:ph idx="3" type="body"/>
          </p:nvPr>
        </p:nvSpPr>
        <p:spPr>
          <a:xfrm>
            <a:off x="0" y="1183050"/>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highlight>
                  <a:srgbClr val="FFD966"/>
                </a:highlight>
              </a:rPr>
              <a:t>Events are a single record of activity or instance data that has been indexed by Splunk. </a:t>
            </a:r>
            <a:endParaRPr>
              <a:highlight>
                <a:srgbClr val="FFD966"/>
              </a:highlight>
            </a:endParaRPr>
          </a:p>
          <a:p>
            <a:pPr indent="0" lvl="0" marL="0" rtl="0" algn="l">
              <a:spcBef>
                <a:spcPts val="800"/>
              </a:spcBef>
              <a:spcAft>
                <a:spcPts val="800"/>
              </a:spcAft>
              <a:buNone/>
            </a:pPr>
            <a:r>
              <a:rPr lang="en">
                <a:highlight>
                  <a:srgbClr val="FFD966"/>
                </a:highlight>
              </a:rPr>
              <a:t>For example, a single log entry in a log file might be an event. </a:t>
            </a:r>
            <a:endParaRPr>
              <a:highlight>
                <a:srgbClr val="FFD966"/>
              </a:highlight>
            </a:endParaRPr>
          </a:p>
        </p:txBody>
      </p:sp>
      <p:sp>
        <p:nvSpPr>
          <p:cNvPr id="2825" name="Google Shape;2825;p181"/>
          <p:cNvSpPr txBox="1"/>
          <p:nvPr>
            <p:ph idx="1" type="subTitle"/>
          </p:nvPr>
        </p:nvSpPr>
        <p:spPr>
          <a:xfrm>
            <a:off x="0" y="17867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2. What is a source type?</a:t>
            </a:r>
            <a:endParaRPr/>
          </a:p>
        </p:txBody>
      </p:sp>
      <p:sp>
        <p:nvSpPr>
          <p:cNvPr id="2826" name="Google Shape;2826;p181"/>
          <p:cNvSpPr txBox="1"/>
          <p:nvPr>
            <p:ph idx="3" type="body"/>
          </p:nvPr>
        </p:nvSpPr>
        <p:spPr>
          <a:xfrm>
            <a:off x="0" y="2293619"/>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highlight>
                  <a:srgbClr val="FFD966"/>
                </a:highlight>
              </a:rPr>
              <a:t>Splunk assigns a source type to determine how to format the event data during the indexing process. </a:t>
            </a:r>
            <a:endParaRPr>
              <a:highlight>
                <a:srgbClr val="FFD966"/>
              </a:highlight>
            </a:endParaRPr>
          </a:p>
        </p:txBody>
      </p:sp>
      <p:sp>
        <p:nvSpPr>
          <p:cNvPr id="2827" name="Google Shape;2827;p181"/>
          <p:cNvSpPr txBox="1"/>
          <p:nvPr>
            <p:ph idx="1" type="subTitle"/>
          </p:nvPr>
        </p:nvSpPr>
        <p:spPr>
          <a:xfrm>
            <a:off x="6150" y="28406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What is the most important search parameter to specify? </a:t>
            </a:r>
            <a:endParaRPr/>
          </a:p>
        </p:txBody>
      </p:sp>
      <p:sp>
        <p:nvSpPr>
          <p:cNvPr id="2828" name="Google Shape;2828;p181"/>
          <p:cNvSpPr txBox="1"/>
          <p:nvPr>
            <p:ph idx="3" type="body"/>
          </p:nvPr>
        </p:nvSpPr>
        <p:spPr>
          <a:xfrm>
            <a:off x="0" y="3297000"/>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600">
                <a:highlight>
                  <a:srgbClr val="FFD966"/>
                </a:highlight>
              </a:rPr>
              <a:t>Time</a:t>
            </a:r>
            <a:endParaRPr sz="1600">
              <a:highlight>
                <a:srgbClr val="FFD966"/>
              </a:highlight>
            </a:endParaRPr>
          </a:p>
        </p:txBody>
      </p:sp>
      <p:sp>
        <p:nvSpPr>
          <p:cNvPr id="2829" name="Google Shape;2829;p181"/>
          <p:cNvSpPr txBox="1"/>
          <p:nvPr>
            <p:ph idx="1" type="subTitle"/>
          </p:nvPr>
        </p:nvSpPr>
        <p:spPr>
          <a:xfrm>
            <a:off x="6150" y="37324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8" name="Shape 2118"/>
        <p:cNvGrpSpPr/>
        <p:nvPr/>
      </p:nvGrpSpPr>
      <p:grpSpPr>
        <a:xfrm>
          <a:off x="0" y="0"/>
          <a:ext cx="0" cy="0"/>
          <a:chOff x="0" y="0"/>
          <a:chExt cx="0" cy="0"/>
        </a:xfrm>
      </p:grpSpPr>
      <p:sp>
        <p:nvSpPr>
          <p:cNvPr id="2119" name="Google Shape;2119;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SIEMS</a:t>
            </a:r>
            <a:endParaRPr/>
          </a:p>
        </p:txBody>
      </p:sp>
      <p:sp>
        <p:nvSpPr>
          <p:cNvPr id="2120" name="Google Shape;2120;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SIEM connects and unifies the information from various sources, allowing data to be analyzed and cross referenced.</a:t>
            </a:r>
            <a:endParaRPr/>
          </a:p>
        </p:txBody>
      </p:sp>
      <p:sp>
        <p:nvSpPr>
          <p:cNvPr id="2121" name="Google Shape;2121;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2" name="Google Shape;2122;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3" name="Google Shape;2123;p110"/>
          <p:cNvSpPr txBox="1"/>
          <p:nvPr/>
        </p:nvSpPr>
        <p:spPr>
          <a:xfrm>
            <a:off x="608475" y="1540200"/>
            <a:ext cx="7747500" cy="2966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38761D"/>
              </a:buClr>
              <a:buSzPts val="1600"/>
              <a:buFont typeface="Roboto"/>
              <a:buChar char="✅"/>
            </a:pPr>
            <a:r>
              <a:rPr lang="en" sz="1600">
                <a:latin typeface="Roboto"/>
                <a:ea typeface="Roboto"/>
                <a:cs typeface="Roboto"/>
                <a:sym typeface="Roboto"/>
              </a:rPr>
              <a:t>SIEMs provide </a:t>
            </a:r>
            <a:r>
              <a:rPr b="1" lang="en" sz="1600">
                <a:latin typeface="Roboto"/>
                <a:ea typeface="Roboto"/>
                <a:cs typeface="Roboto"/>
                <a:sym typeface="Roboto"/>
              </a:rPr>
              <a:t>real-time monitoring </a:t>
            </a:r>
            <a:r>
              <a:rPr lang="en" sz="1600">
                <a:latin typeface="Roboto"/>
                <a:ea typeface="Roboto"/>
                <a:cs typeface="Roboto"/>
                <a:sym typeface="Roboto"/>
              </a:rPr>
              <a:t>of machine data to correlate events, baselines, notifications, alerts, reports and visualization. </a:t>
            </a:r>
            <a:endParaRPr sz="1600">
              <a:latin typeface="Roboto"/>
              <a:ea typeface="Roboto"/>
              <a:cs typeface="Roboto"/>
              <a:sym typeface="Roboto"/>
            </a:endParaRPr>
          </a:p>
          <a:p>
            <a:pPr indent="-330200" lvl="0" marL="457200" rtl="0" algn="l">
              <a:lnSpc>
                <a:spcPct val="100000"/>
              </a:lnSpc>
              <a:spcBef>
                <a:spcPts val="2400"/>
              </a:spcBef>
              <a:spcAft>
                <a:spcPts val="2400"/>
              </a:spcAft>
              <a:buClr>
                <a:srgbClr val="FF0000"/>
              </a:buClr>
              <a:buSzPts val="1600"/>
              <a:buFont typeface="Roboto"/>
              <a:buChar char="❌"/>
            </a:pPr>
            <a:r>
              <a:rPr lang="en" sz="1600">
                <a:latin typeface="Roboto"/>
                <a:ea typeface="Roboto"/>
                <a:cs typeface="Roboto"/>
                <a:sym typeface="Roboto"/>
              </a:rPr>
              <a:t>SIEMs </a:t>
            </a:r>
            <a:r>
              <a:rPr i="1" lang="en" sz="1600">
                <a:latin typeface="Roboto"/>
                <a:ea typeface="Roboto"/>
                <a:cs typeface="Roboto"/>
                <a:sym typeface="Roboto"/>
              </a:rPr>
              <a:t>do not</a:t>
            </a:r>
            <a:r>
              <a:rPr lang="en" sz="1600">
                <a:latin typeface="Roboto"/>
                <a:ea typeface="Roboto"/>
                <a:cs typeface="Roboto"/>
                <a:sym typeface="Roboto"/>
              </a:rPr>
              <a:t> support </a:t>
            </a:r>
            <a:r>
              <a:rPr b="1" lang="en" sz="1600">
                <a:latin typeface="Roboto"/>
                <a:ea typeface="Roboto"/>
                <a:cs typeface="Roboto"/>
                <a:sym typeface="Roboto"/>
              </a:rPr>
              <a:t>security analytics</a:t>
            </a:r>
            <a:r>
              <a:rPr lang="en" sz="1600">
                <a:latin typeface="Roboto"/>
                <a:ea typeface="Roboto"/>
                <a:cs typeface="Roboto"/>
                <a:sym typeface="Roboto"/>
              </a:rPr>
              <a:t>, which create behaviors and profiles using machine learning and applies statistical analysis to detect anomalies that could indicate potential threats. </a:t>
            </a:r>
            <a:endParaRPr sz="1600">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3" name="Shape 2833"/>
        <p:cNvGrpSpPr/>
        <p:nvPr/>
      </p:nvGrpSpPr>
      <p:grpSpPr>
        <a:xfrm>
          <a:off x="0" y="0"/>
          <a:ext cx="0" cy="0"/>
          <a:chOff x="0" y="0"/>
          <a:chExt cx="0" cy="0"/>
        </a:xfrm>
      </p:grpSpPr>
      <p:sp>
        <p:nvSpPr>
          <p:cNvPr id="2834" name="Google Shape;2834;p1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SPL Review</a:t>
            </a:r>
            <a:r>
              <a:rPr lang="en">
                <a:solidFill>
                  <a:schemeClr val="dk1"/>
                </a:solidFill>
              </a:rPr>
              <a:t> Part 1</a:t>
            </a:r>
            <a:endParaRPr/>
          </a:p>
        </p:txBody>
      </p:sp>
      <p:sp>
        <p:nvSpPr>
          <p:cNvPr id="2835" name="Google Shape;2835;p1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1. What is an event?</a:t>
            </a:r>
            <a:endParaRPr/>
          </a:p>
        </p:txBody>
      </p:sp>
      <p:sp>
        <p:nvSpPr>
          <p:cNvPr id="2836" name="Google Shape;2836;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37" name="Google Shape;2837;p1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38" name="Google Shape;2838;p182"/>
          <p:cNvSpPr txBox="1"/>
          <p:nvPr>
            <p:ph idx="3" type="body"/>
          </p:nvPr>
        </p:nvSpPr>
        <p:spPr>
          <a:xfrm>
            <a:off x="0" y="1183050"/>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highlight>
                  <a:srgbClr val="FFD966"/>
                </a:highlight>
              </a:rPr>
              <a:t>Events are a single record of activity or instance data that has been indexed by Splunk. </a:t>
            </a:r>
            <a:endParaRPr>
              <a:highlight>
                <a:srgbClr val="FFD966"/>
              </a:highlight>
            </a:endParaRPr>
          </a:p>
          <a:p>
            <a:pPr indent="0" lvl="0" marL="0" rtl="0" algn="l">
              <a:spcBef>
                <a:spcPts val="800"/>
              </a:spcBef>
              <a:spcAft>
                <a:spcPts val="800"/>
              </a:spcAft>
              <a:buNone/>
            </a:pPr>
            <a:r>
              <a:rPr lang="en">
                <a:highlight>
                  <a:srgbClr val="FFD966"/>
                </a:highlight>
              </a:rPr>
              <a:t>For example, a single log entry in a log file might be an event. </a:t>
            </a:r>
            <a:endParaRPr>
              <a:highlight>
                <a:srgbClr val="FFD966"/>
              </a:highlight>
            </a:endParaRPr>
          </a:p>
        </p:txBody>
      </p:sp>
      <p:sp>
        <p:nvSpPr>
          <p:cNvPr id="2839" name="Google Shape;2839;p182"/>
          <p:cNvSpPr txBox="1"/>
          <p:nvPr>
            <p:ph idx="1" type="subTitle"/>
          </p:nvPr>
        </p:nvSpPr>
        <p:spPr>
          <a:xfrm>
            <a:off x="0" y="17867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2. What is a source type?</a:t>
            </a:r>
            <a:endParaRPr/>
          </a:p>
        </p:txBody>
      </p:sp>
      <p:sp>
        <p:nvSpPr>
          <p:cNvPr id="2840" name="Google Shape;2840;p182"/>
          <p:cNvSpPr txBox="1"/>
          <p:nvPr>
            <p:ph idx="3" type="body"/>
          </p:nvPr>
        </p:nvSpPr>
        <p:spPr>
          <a:xfrm>
            <a:off x="0" y="2293619"/>
            <a:ext cx="9144000" cy="4614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highlight>
                  <a:srgbClr val="FFD966"/>
                </a:highlight>
              </a:rPr>
              <a:t>Splunk assigns a source type to determine how to format the event data during the indexing process. </a:t>
            </a:r>
            <a:endParaRPr>
              <a:highlight>
                <a:srgbClr val="FFD966"/>
              </a:highlight>
            </a:endParaRPr>
          </a:p>
        </p:txBody>
      </p:sp>
      <p:sp>
        <p:nvSpPr>
          <p:cNvPr id="2841" name="Google Shape;2841;p182"/>
          <p:cNvSpPr txBox="1"/>
          <p:nvPr>
            <p:ph idx="1" type="subTitle"/>
          </p:nvPr>
        </p:nvSpPr>
        <p:spPr>
          <a:xfrm>
            <a:off x="6150" y="28406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What is the most important search parameter to specify? </a:t>
            </a:r>
            <a:endParaRPr/>
          </a:p>
        </p:txBody>
      </p:sp>
      <p:sp>
        <p:nvSpPr>
          <p:cNvPr id="2842" name="Google Shape;2842;p182"/>
          <p:cNvSpPr txBox="1"/>
          <p:nvPr>
            <p:ph idx="3" type="body"/>
          </p:nvPr>
        </p:nvSpPr>
        <p:spPr>
          <a:xfrm>
            <a:off x="0" y="3297000"/>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600">
                <a:highlight>
                  <a:srgbClr val="FFD966"/>
                </a:highlight>
              </a:rPr>
              <a:t>Time</a:t>
            </a:r>
            <a:endParaRPr sz="1600">
              <a:highlight>
                <a:srgbClr val="FFD966"/>
              </a:highlight>
            </a:endParaRPr>
          </a:p>
        </p:txBody>
      </p:sp>
      <p:sp>
        <p:nvSpPr>
          <p:cNvPr id="2843" name="Google Shape;2843;p182"/>
          <p:cNvSpPr txBox="1"/>
          <p:nvPr>
            <p:ph idx="1" type="subTitle"/>
          </p:nvPr>
        </p:nvSpPr>
        <p:spPr>
          <a:xfrm>
            <a:off x="6150" y="37324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4. Identify what this search will do: </a:t>
            </a:r>
            <a:r>
              <a:rPr lang="en" sz="1600">
                <a:solidFill>
                  <a:srgbClr val="24292E"/>
                </a:solidFill>
                <a:latin typeface="Roboto Mono"/>
                <a:ea typeface="Roboto Mono"/>
                <a:cs typeface="Roboto Mono"/>
                <a:sym typeface="Roboto Mono"/>
              </a:rPr>
              <a:t>src=</a:t>
            </a:r>
            <a:r>
              <a:rPr lang="en" sz="1600">
                <a:solidFill>
                  <a:srgbClr val="032F62"/>
                </a:solidFill>
                <a:latin typeface="Roboto Mono"/>
                <a:ea typeface="Roboto Mono"/>
                <a:cs typeface="Roboto Mono"/>
                <a:sym typeface="Roboto Mono"/>
              </a:rPr>
              <a:t>"10.9.165.*"</a:t>
            </a:r>
            <a:r>
              <a:rPr lang="en" sz="1600">
                <a:solidFill>
                  <a:srgbClr val="24292E"/>
                </a:solidFill>
                <a:latin typeface="Roboto Mono"/>
                <a:ea typeface="Roboto Mono"/>
                <a:cs typeface="Roboto Mono"/>
                <a:sym typeface="Roboto Mono"/>
              </a:rPr>
              <a:t> OR dst=</a:t>
            </a:r>
            <a:r>
              <a:rPr lang="en" sz="1600">
                <a:solidFill>
                  <a:srgbClr val="032F62"/>
                </a:solidFill>
                <a:latin typeface="Roboto Mono"/>
                <a:ea typeface="Roboto Mono"/>
                <a:cs typeface="Roboto Mono"/>
                <a:sym typeface="Roboto Mono"/>
              </a:rPr>
              <a:t>"10.9.165.8"</a:t>
            </a:r>
            <a:endParaRPr sz="1600">
              <a:latin typeface="Roboto Mono"/>
              <a:ea typeface="Roboto Mono"/>
              <a:cs typeface="Roboto Mono"/>
              <a:sym typeface="Roboto Mono"/>
            </a:endParaRPr>
          </a:p>
        </p:txBody>
      </p:sp>
      <p:sp>
        <p:nvSpPr>
          <p:cNvPr id="2844" name="Google Shape;2844;p182"/>
          <p:cNvSpPr txBox="1"/>
          <p:nvPr>
            <p:ph idx="3" type="body"/>
          </p:nvPr>
        </p:nvSpPr>
        <p:spPr>
          <a:xfrm>
            <a:off x="6150" y="4240088"/>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highlight>
                  <a:srgbClr val="FFD966"/>
                </a:highlight>
              </a:rPr>
              <a:t>Returns events where the source IP addresses that start with </a:t>
            </a:r>
            <a:r>
              <a:rPr lang="en">
                <a:highlight>
                  <a:srgbClr val="FFD966"/>
                </a:highlight>
                <a:latin typeface="Roboto Mono"/>
                <a:ea typeface="Roboto Mono"/>
                <a:cs typeface="Roboto Mono"/>
                <a:sym typeface="Roboto Mono"/>
              </a:rPr>
              <a:t>10.9.165</a:t>
            </a:r>
            <a:r>
              <a:rPr lang="en">
                <a:highlight>
                  <a:srgbClr val="FFD966"/>
                </a:highlight>
              </a:rPr>
              <a:t> or destination IP address is </a:t>
            </a:r>
            <a:r>
              <a:rPr lang="en">
                <a:highlight>
                  <a:srgbClr val="FFD966"/>
                </a:highlight>
                <a:latin typeface="Roboto Mono"/>
                <a:ea typeface="Roboto Mono"/>
                <a:cs typeface="Roboto Mono"/>
                <a:sym typeface="Roboto Mono"/>
              </a:rPr>
              <a:t>10.9.165.8</a:t>
            </a:r>
            <a:r>
              <a:rPr lang="en">
                <a:highlight>
                  <a:srgbClr val="FFD966"/>
                </a:highlight>
              </a:rPr>
              <a:t>. </a:t>
            </a:r>
            <a:endParaRPr>
              <a:highlight>
                <a:srgbClr val="FFD966"/>
              </a:high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8" name="Shape 2848"/>
        <p:cNvGrpSpPr/>
        <p:nvPr/>
      </p:nvGrpSpPr>
      <p:grpSpPr>
        <a:xfrm>
          <a:off x="0" y="0"/>
          <a:ext cx="0" cy="0"/>
          <a:chOff x="0" y="0"/>
          <a:chExt cx="0" cy="0"/>
        </a:xfrm>
      </p:grpSpPr>
      <p:sp>
        <p:nvSpPr>
          <p:cNvPr id="2849" name="Google Shape;2849;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2</a:t>
            </a:r>
            <a:endParaRPr/>
          </a:p>
        </p:txBody>
      </p:sp>
      <p:sp>
        <p:nvSpPr>
          <p:cNvPr id="2850" name="Google Shape;2850;p1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the search, provide the following: </a:t>
            </a:r>
            <a:endParaRPr/>
          </a:p>
        </p:txBody>
      </p:sp>
      <p:sp>
        <p:nvSpPr>
          <p:cNvPr id="2851" name="Google Shape;2851;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2" name="Google Shape;2852;p1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53" name="Google Shape;2853;p183"/>
          <p:cNvSpPr txBox="1"/>
          <p:nvPr>
            <p:ph idx="3" type="body"/>
          </p:nvPr>
        </p:nvSpPr>
        <p:spPr>
          <a:xfrm>
            <a:off x="175" y="1284250"/>
            <a:ext cx="9144000" cy="1498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field / value pairs:</a:t>
            </a:r>
            <a:endParaRPr b="1" sz="1600"/>
          </a:p>
          <a:p>
            <a:pPr indent="-330200" lvl="0" marL="457200" rtl="0" algn="l">
              <a:lnSpc>
                <a:spcPct val="150000"/>
              </a:lnSpc>
              <a:spcBef>
                <a:spcPts val="800"/>
              </a:spcBef>
              <a:spcAft>
                <a:spcPts val="0"/>
              </a:spcAft>
              <a:buSzPts val="1600"/>
              <a:buFont typeface="Roboto Mono"/>
              <a:buChar char="●"/>
            </a:pPr>
            <a:r>
              <a:rPr lang="en" sz="1600">
                <a:highlight>
                  <a:srgbClr val="FFD966"/>
                </a:highlight>
                <a:latin typeface="Roboto Mono"/>
                <a:ea typeface="Roboto Mono"/>
                <a:cs typeface="Roboto Mono"/>
                <a:sym typeface="Roboto Mono"/>
              </a:rPr>
              <a:t>source=“access_30DAY.log”</a:t>
            </a:r>
            <a:endParaRPr sz="1600">
              <a:highlight>
                <a:srgbClr val="FFD966"/>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Char char="●"/>
            </a:pPr>
            <a:r>
              <a:rPr lang="en" sz="1600">
                <a:highlight>
                  <a:srgbClr val="FFD966"/>
                </a:highlight>
                <a:latin typeface="Roboto Mono"/>
                <a:ea typeface="Roboto Mono"/>
                <a:cs typeface="Roboto Mono"/>
                <a:sym typeface="Roboto Mono"/>
              </a:rPr>
              <a:t>sourcetype=“access_combined_wcookie” </a:t>
            </a:r>
            <a:endParaRPr sz="1600">
              <a:highlight>
                <a:srgbClr val="FFD966"/>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Font typeface="Roboto Mono"/>
              <a:buChar char="●"/>
            </a:pPr>
            <a:r>
              <a:rPr lang="en" sz="1600">
                <a:highlight>
                  <a:srgbClr val="FFD966"/>
                </a:highlight>
                <a:latin typeface="Roboto Mono"/>
                <a:ea typeface="Roboto Mono"/>
                <a:cs typeface="Roboto Mono"/>
                <a:sym typeface="Roboto Mono"/>
              </a:rPr>
              <a:t>status=“505”</a:t>
            </a:r>
            <a:endParaRPr sz="1600">
              <a:highlight>
                <a:srgbClr val="FFD966"/>
              </a:highlight>
              <a:latin typeface="Roboto Mono"/>
              <a:ea typeface="Roboto Mono"/>
              <a:cs typeface="Roboto Mono"/>
              <a:sym typeface="Roboto Mono"/>
            </a:endParaRPr>
          </a:p>
        </p:txBody>
      </p:sp>
      <p:sp>
        <p:nvSpPr>
          <p:cNvPr id="2854" name="Google Shape;2854;p183"/>
          <p:cNvSpPr txBox="1"/>
          <p:nvPr>
            <p:ph idx="3" type="body"/>
          </p:nvPr>
        </p:nvSpPr>
        <p:spPr>
          <a:xfrm>
            <a:off x="79275" y="3441600"/>
            <a:ext cx="9144000" cy="1302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boolean expression</a:t>
            </a:r>
            <a:endParaRPr b="1" sz="1600"/>
          </a:p>
          <a:p>
            <a:pPr indent="0" lvl="0" marL="0" rtl="0" algn="l">
              <a:spcBef>
                <a:spcPts val="800"/>
              </a:spcBef>
              <a:spcAft>
                <a:spcPts val="800"/>
              </a:spcAft>
              <a:buNone/>
            </a:pPr>
            <a:r>
              <a:t/>
            </a:r>
            <a:endParaRPr sz="1600">
              <a:highlight>
                <a:srgbClr val="FFD966"/>
              </a:highlight>
              <a:latin typeface="Roboto Mono"/>
              <a:ea typeface="Roboto Mono"/>
              <a:cs typeface="Roboto Mono"/>
              <a:sym typeface="Roboto Mono"/>
            </a:endParaRPr>
          </a:p>
        </p:txBody>
      </p:sp>
      <p:sp>
        <p:nvSpPr>
          <p:cNvPr id="2855" name="Google Shape;2855;p183"/>
          <p:cNvSpPr txBox="1"/>
          <p:nvPr>
            <p:ph idx="3" type="body"/>
          </p:nvPr>
        </p:nvSpPr>
        <p:spPr>
          <a:xfrm>
            <a:off x="175" y="2881325"/>
            <a:ext cx="9144000" cy="4620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sz="1600"/>
              <a:t>The boolean operator:  </a:t>
            </a:r>
            <a:endParaRPr sz="1600">
              <a:highlight>
                <a:srgbClr val="FFD966"/>
              </a:highlight>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9" name="Shape 2859"/>
        <p:cNvGrpSpPr/>
        <p:nvPr/>
      </p:nvGrpSpPr>
      <p:grpSpPr>
        <a:xfrm>
          <a:off x="0" y="0"/>
          <a:ext cx="0" cy="0"/>
          <a:chOff x="0" y="0"/>
          <a:chExt cx="0" cy="0"/>
        </a:xfrm>
      </p:grpSpPr>
      <p:sp>
        <p:nvSpPr>
          <p:cNvPr id="2860" name="Google Shape;2860;p1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2</a:t>
            </a:r>
            <a:endParaRPr/>
          </a:p>
        </p:txBody>
      </p:sp>
      <p:sp>
        <p:nvSpPr>
          <p:cNvPr id="2861" name="Google Shape;2861;p1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the search, provide the following: </a:t>
            </a:r>
            <a:endParaRPr/>
          </a:p>
        </p:txBody>
      </p:sp>
      <p:sp>
        <p:nvSpPr>
          <p:cNvPr id="2862" name="Google Shape;2862;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63" name="Google Shape;2863;p1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64" name="Google Shape;2864;p184"/>
          <p:cNvSpPr txBox="1"/>
          <p:nvPr>
            <p:ph idx="3" type="body"/>
          </p:nvPr>
        </p:nvSpPr>
        <p:spPr>
          <a:xfrm>
            <a:off x="175" y="1284250"/>
            <a:ext cx="9144000" cy="1498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field / value pairs:</a:t>
            </a:r>
            <a:endParaRPr b="1" sz="1600"/>
          </a:p>
          <a:p>
            <a:pPr indent="0" lvl="0" marL="0" rtl="0" algn="l">
              <a:lnSpc>
                <a:spcPct val="150000"/>
              </a:lnSpc>
              <a:spcBef>
                <a:spcPts val="800"/>
              </a:spcBef>
              <a:spcAft>
                <a:spcPts val="800"/>
              </a:spcAft>
              <a:buNone/>
            </a:pPr>
            <a:r>
              <a:t/>
            </a:r>
            <a:endParaRPr sz="1600">
              <a:highlight>
                <a:srgbClr val="FFD966"/>
              </a:highlight>
              <a:latin typeface="Roboto Mono"/>
              <a:ea typeface="Roboto Mono"/>
              <a:cs typeface="Roboto Mono"/>
              <a:sym typeface="Roboto Mono"/>
            </a:endParaRPr>
          </a:p>
        </p:txBody>
      </p:sp>
      <p:sp>
        <p:nvSpPr>
          <p:cNvPr id="2865" name="Google Shape;2865;p184"/>
          <p:cNvSpPr txBox="1"/>
          <p:nvPr>
            <p:ph idx="3" type="body"/>
          </p:nvPr>
        </p:nvSpPr>
        <p:spPr>
          <a:xfrm>
            <a:off x="79275" y="3441600"/>
            <a:ext cx="9144000" cy="1302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boolean expression</a:t>
            </a:r>
            <a:endParaRPr b="1" sz="1600"/>
          </a:p>
          <a:p>
            <a:pPr indent="0" lvl="0" marL="0" rtl="0" algn="l">
              <a:spcBef>
                <a:spcPts val="800"/>
              </a:spcBef>
              <a:spcAft>
                <a:spcPts val="800"/>
              </a:spcAft>
              <a:buNone/>
            </a:pPr>
            <a:r>
              <a:t/>
            </a:r>
            <a:endParaRPr sz="1600">
              <a:highlight>
                <a:srgbClr val="FFD966"/>
              </a:highlight>
              <a:latin typeface="Roboto Mono"/>
              <a:ea typeface="Roboto Mono"/>
              <a:cs typeface="Roboto Mono"/>
              <a:sym typeface="Roboto Mono"/>
            </a:endParaRPr>
          </a:p>
        </p:txBody>
      </p:sp>
      <p:sp>
        <p:nvSpPr>
          <p:cNvPr id="2866" name="Google Shape;2866;p184"/>
          <p:cNvSpPr txBox="1"/>
          <p:nvPr>
            <p:ph idx="3" type="body"/>
          </p:nvPr>
        </p:nvSpPr>
        <p:spPr>
          <a:xfrm>
            <a:off x="175" y="2881325"/>
            <a:ext cx="9144000" cy="4620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sz="1600"/>
              <a:t>The boolean operator:  </a:t>
            </a:r>
            <a:endParaRPr sz="1600">
              <a:highlight>
                <a:srgbClr val="FFD966"/>
              </a:highlight>
              <a:latin typeface="Roboto Mono"/>
              <a:ea typeface="Roboto Mono"/>
              <a:cs typeface="Roboto Mono"/>
              <a:sym typeface="Roboto Mon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0" name="Shape 2870"/>
        <p:cNvGrpSpPr/>
        <p:nvPr/>
      </p:nvGrpSpPr>
      <p:grpSpPr>
        <a:xfrm>
          <a:off x="0" y="0"/>
          <a:ext cx="0" cy="0"/>
          <a:chOff x="0" y="0"/>
          <a:chExt cx="0" cy="0"/>
        </a:xfrm>
      </p:grpSpPr>
      <p:sp>
        <p:nvSpPr>
          <p:cNvPr id="2871" name="Google Shape;2871;p1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2</a:t>
            </a:r>
            <a:endParaRPr/>
          </a:p>
        </p:txBody>
      </p:sp>
      <p:sp>
        <p:nvSpPr>
          <p:cNvPr id="2872" name="Google Shape;2872;p1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the search, provide the following: </a:t>
            </a:r>
            <a:endParaRPr/>
          </a:p>
        </p:txBody>
      </p:sp>
      <p:sp>
        <p:nvSpPr>
          <p:cNvPr id="2873" name="Google Shape;2873;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74" name="Google Shape;2874;p1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75" name="Google Shape;2875;p185"/>
          <p:cNvSpPr txBox="1"/>
          <p:nvPr>
            <p:ph idx="3" type="body"/>
          </p:nvPr>
        </p:nvSpPr>
        <p:spPr>
          <a:xfrm>
            <a:off x="175" y="1284250"/>
            <a:ext cx="9144000" cy="1498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field / value pairs:</a:t>
            </a:r>
            <a:endParaRPr b="1" sz="1600"/>
          </a:p>
          <a:p>
            <a:pPr indent="-330200" lvl="0" marL="457200" rtl="0" algn="l">
              <a:lnSpc>
                <a:spcPct val="150000"/>
              </a:lnSpc>
              <a:spcBef>
                <a:spcPts val="800"/>
              </a:spcBef>
              <a:spcAft>
                <a:spcPts val="0"/>
              </a:spcAft>
              <a:buSzPts val="1600"/>
              <a:buFont typeface="Roboto Mono"/>
              <a:buChar char="●"/>
            </a:pPr>
            <a:r>
              <a:rPr lang="en" sz="1600">
                <a:highlight>
                  <a:srgbClr val="FFD966"/>
                </a:highlight>
                <a:latin typeface="Roboto Mono"/>
                <a:ea typeface="Roboto Mono"/>
                <a:cs typeface="Roboto Mono"/>
                <a:sym typeface="Roboto Mono"/>
              </a:rPr>
              <a:t>source=“access_30DAY.log”</a:t>
            </a:r>
            <a:endParaRPr sz="1600">
              <a:highlight>
                <a:srgbClr val="FFD966"/>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Char char="●"/>
            </a:pPr>
            <a:r>
              <a:rPr lang="en" sz="1600">
                <a:highlight>
                  <a:srgbClr val="FFD966"/>
                </a:highlight>
                <a:latin typeface="Roboto Mono"/>
                <a:ea typeface="Roboto Mono"/>
                <a:cs typeface="Roboto Mono"/>
                <a:sym typeface="Roboto Mono"/>
              </a:rPr>
              <a:t>sourcetype=“access_combined_wcookie” </a:t>
            </a:r>
            <a:endParaRPr sz="1600">
              <a:highlight>
                <a:srgbClr val="FFD966"/>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Font typeface="Roboto Mono"/>
              <a:buChar char="●"/>
            </a:pPr>
            <a:r>
              <a:rPr lang="en" sz="1600">
                <a:highlight>
                  <a:srgbClr val="FFD966"/>
                </a:highlight>
                <a:latin typeface="Roboto Mono"/>
                <a:ea typeface="Roboto Mono"/>
                <a:cs typeface="Roboto Mono"/>
                <a:sym typeface="Roboto Mono"/>
              </a:rPr>
              <a:t>status=“505”</a:t>
            </a:r>
            <a:endParaRPr sz="1600">
              <a:highlight>
                <a:srgbClr val="FFD966"/>
              </a:highlight>
              <a:latin typeface="Roboto Mono"/>
              <a:ea typeface="Roboto Mono"/>
              <a:cs typeface="Roboto Mono"/>
              <a:sym typeface="Roboto Mono"/>
            </a:endParaRPr>
          </a:p>
        </p:txBody>
      </p:sp>
      <p:sp>
        <p:nvSpPr>
          <p:cNvPr id="2876" name="Google Shape;2876;p185"/>
          <p:cNvSpPr txBox="1"/>
          <p:nvPr>
            <p:ph idx="3" type="body"/>
          </p:nvPr>
        </p:nvSpPr>
        <p:spPr>
          <a:xfrm>
            <a:off x="79275" y="3441600"/>
            <a:ext cx="9144000" cy="1302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boolean expression</a:t>
            </a:r>
            <a:endParaRPr b="1" sz="1600"/>
          </a:p>
          <a:p>
            <a:pPr indent="0" lvl="0" marL="0" rtl="0" algn="l">
              <a:spcBef>
                <a:spcPts val="800"/>
              </a:spcBef>
              <a:spcAft>
                <a:spcPts val="800"/>
              </a:spcAft>
              <a:buNone/>
            </a:pPr>
            <a:r>
              <a:t/>
            </a:r>
            <a:endParaRPr sz="1600">
              <a:highlight>
                <a:srgbClr val="FFD966"/>
              </a:highlight>
              <a:latin typeface="Roboto Mono"/>
              <a:ea typeface="Roboto Mono"/>
              <a:cs typeface="Roboto Mono"/>
              <a:sym typeface="Roboto Mono"/>
            </a:endParaRPr>
          </a:p>
        </p:txBody>
      </p:sp>
      <p:sp>
        <p:nvSpPr>
          <p:cNvPr id="2877" name="Google Shape;2877;p185"/>
          <p:cNvSpPr txBox="1"/>
          <p:nvPr>
            <p:ph idx="3" type="body"/>
          </p:nvPr>
        </p:nvSpPr>
        <p:spPr>
          <a:xfrm>
            <a:off x="175" y="2881325"/>
            <a:ext cx="9144000" cy="4620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sz="1600"/>
              <a:t>The boolean operator:  </a:t>
            </a:r>
            <a:endParaRPr sz="1600">
              <a:highlight>
                <a:srgbClr val="FFD966"/>
              </a:highlight>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1" name="Shape 2881"/>
        <p:cNvGrpSpPr/>
        <p:nvPr/>
      </p:nvGrpSpPr>
      <p:grpSpPr>
        <a:xfrm>
          <a:off x="0" y="0"/>
          <a:ext cx="0" cy="0"/>
          <a:chOff x="0" y="0"/>
          <a:chExt cx="0" cy="0"/>
        </a:xfrm>
      </p:grpSpPr>
      <p:sp>
        <p:nvSpPr>
          <p:cNvPr id="2882" name="Google Shape;2882;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2</a:t>
            </a:r>
            <a:endParaRPr/>
          </a:p>
        </p:txBody>
      </p:sp>
      <p:sp>
        <p:nvSpPr>
          <p:cNvPr id="2883" name="Google Shape;2883;p1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the search, provide the following: </a:t>
            </a:r>
            <a:endParaRPr/>
          </a:p>
        </p:txBody>
      </p:sp>
      <p:sp>
        <p:nvSpPr>
          <p:cNvPr id="2884" name="Google Shape;2884;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85" name="Google Shape;2885;p1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86" name="Google Shape;2886;p186"/>
          <p:cNvSpPr txBox="1"/>
          <p:nvPr>
            <p:ph idx="3" type="body"/>
          </p:nvPr>
        </p:nvSpPr>
        <p:spPr>
          <a:xfrm>
            <a:off x="175" y="1284250"/>
            <a:ext cx="9144000" cy="1498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field / value pairs:</a:t>
            </a:r>
            <a:endParaRPr b="1" sz="1600"/>
          </a:p>
          <a:p>
            <a:pPr indent="-330200" lvl="0" marL="457200" rtl="0" algn="l">
              <a:lnSpc>
                <a:spcPct val="150000"/>
              </a:lnSpc>
              <a:spcBef>
                <a:spcPts val="800"/>
              </a:spcBef>
              <a:spcAft>
                <a:spcPts val="0"/>
              </a:spcAft>
              <a:buSzPts val="1600"/>
              <a:buFont typeface="Roboto Mono"/>
              <a:buChar char="●"/>
            </a:pPr>
            <a:r>
              <a:rPr lang="en" sz="1600">
                <a:highlight>
                  <a:srgbClr val="FFD966"/>
                </a:highlight>
                <a:latin typeface="Roboto Mono"/>
                <a:ea typeface="Roboto Mono"/>
                <a:cs typeface="Roboto Mono"/>
                <a:sym typeface="Roboto Mono"/>
              </a:rPr>
              <a:t>source=“access_30DAY.log”</a:t>
            </a:r>
            <a:endParaRPr sz="1600">
              <a:highlight>
                <a:srgbClr val="FFD966"/>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Char char="●"/>
            </a:pPr>
            <a:r>
              <a:rPr lang="en" sz="1600">
                <a:highlight>
                  <a:srgbClr val="FFD966"/>
                </a:highlight>
                <a:latin typeface="Roboto Mono"/>
                <a:ea typeface="Roboto Mono"/>
                <a:cs typeface="Roboto Mono"/>
                <a:sym typeface="Roboto Mono"/>
              </a:rPr>
              <a:t>sourcetype=“access_combined_wcookie” </a:t>
            </a:r>
            <a:endParaRPr sz="1600">
              <a:highlight>
                <a:srgbClr val="FFD966"/>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Font typeface="Roboto Mono"/>
              <a:buChar char="●"/>
            </a:pPr>
            <a:r>
              <a:rPr lang="en" sz="1600">
                <a:highlight>
                  <a:srgbClr val="FFD966"/>
                </a:highlight>
                <a:latin typeface="Roboto Mono"/>
                <a:ea typeface="Roboto Mono"/>
                <a:cs typeface="Roboto Mono"/>
                <a:sym typeface="Roboto Mono"/>
              </a:rPr>
              <a:t>status=“505”</a:t>
            </a:r>
            <a:endParaRPr sz="1600">
              <a:highlight>
                <a:srgbClr val="FFD966"/>
              </a:highlight>
              <a:latin typeface="Roboto Mono"/>
              <a:ea typeface="Roboto Mono"/>
              <a:cs typeface="Roboto Mono"/>
              <a:sym typeface="Roboto Mono"/>
            </a:endParaRPr>
          </a:p>
        </p:txBody>
      </p:sp>
      <p:sp>
        <p:nvSpPr>
          <p:cNvPr id="2887" name="Google Shape;2887;p186"/>
          <p:cNvSpPr txBox="1"/>
          <p:nvPr>
            <p:ph idx="3" type="body"/>
          </p:nvPr>
        </p:nvSpPr>
        <p:spPr>
          <a:xfrm>
            <a:off x="79275" y="3441600"/>
            <a:ext cx="9144000" cy="1302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boolean expression</a:t>
            </a:r>
            <a:endParaRPr b="1" sz="1600"/>
          </a:p>
          <a:p>
            <a:pPr indent="0" lvl="0" marL="0" rtl="0" algn="l">
              <a:spcBef>
                <a:spcPts val="800"/>
              </a:spcBef>
              <a:spcAft>
                <a:spcPts val="800"/>
              </a:spcAft>
              <a:buNone/>
            </a:pPr>
            <a:r>
              <a:t/>
            </a:r>
            <a:endParaRPr sz="1600">
              <a:highlight>
                <a:srgbClr val="FFD966"/>
              </a:highlight>
              <a:latin typeface="Roboto Mono"/>
              <a:ea typeface="Roboto Mono"/>
              <a:cs typeface="Roboto Mono"/>
              <a:sym typeface="Roboto Mono"/>
            </a:endParaRPr>
          </a:p>
        </p:txBody>
      </p:sp>
      <p:sp>
        <p:nvSpPr>
          <p:cNvPr id="2888" name="Google Shape;2888;p186"/>
          <p:cNvSpPr txBox="1"/>
          <p:nvPr>
            <p:ph idx="3" type="body"/>
          </p:nvPr>
        </p:nvSpPr>
        <p:spPr>
          <a:xfrm>
            <a:off x="175" y="2881325"/>
            <a:ext cx="9144000" cy="4620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sz="1600"/>
              <a:t>The boolean operator:  </a:t>
            </a:r>
            <a:r>
              <a:rPr b="1" lang="en" sz="1600">
                <a:highlight>
                  <a:srgbClr val="FFD966"/>
                </a:highlight>
                <a:latin typeface="Roboto Mono"/>
                <a:ea typeface="Roboto Mono"/>
                <a:cs typeface="Roboto Mono"/>
                <a:sym typeface="Roboto Mono"/>
              </a:rPr>
              <a:t>AND</a:t>
            </a:r>
            <a:endParaRPr sz="1600">
              <a:highlight>
                <a:srgbClr val="FFD966"/>
              </a:highlight>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2" name="Shape 2892"/>
        <p:cNvGrpSpPr/>
        <p:nvPr/>
      </p:nvGrpSpPr>
      <p:grpSpPr>
        <a:xfrm>
          <a:off x="0" y="0"/>
          <a:ext cx="0" cy="0"/>
          <a:chOff x="0" y="0"/>
          <a:chExt cx="0" cy="0"/>
        </a:xfrm>
      </p:grpSpPr>
      <p:sp>
        <p:nvSpPr>
          <p:cNvPr id="2893" name="Google Shape;2893;p1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2</a:t>
            </a:r>
            <a:endParaRPr/>
          </a:p>
        </p:txBody>
      </p:sp>
      <p:sp>
        <p:nvSpPr>
          <p:cNvPr id="2894" name="Google Shape;2894;p1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the search, provide the following: </a:t>
            </a:r>
            <a:endParaRPr/>
          </a:p>
        </p:txBody>
      </p:sp>
      <p:sp>
        <p:nvSpPr>
          <p:cNvPr id="2895" name="Google Shape;2895;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96" name="Google Shape;2896;p1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97" name="Google Shape;2897;p187"/>
          <p:cNvSpPr txBox="1"/>
          <p:nvPr>
            <p:ph idx="3" type="body"/>
          </p:nvPr>
        </p:nvSpPr>
        <p:spPr>
          <a:xfrm>
            <a:off x="175" y="1284250"/>
            <a:ext cx="9144000" cy="1498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field / value pairs:</a:t>
            </a:r>
            <a:endParaRPr b="1" sz="1600"/>
          </a:p>
          <a:p>
            <a:pPr indent="-330200" lvl="0" marL="457200" rtl="0" algn="l">
              <a:lnSpc>
                <a:spcPct val="150000"/>
              </a:lnSpc>
              <a:spcBef>
                <a:spcPts val="800"/>
              </a:spcBef>
              <a:spcAft>
                <a:spcPts val="0"/>
              </a:spcAft>
              <a:buSzPts val="1600"/>
              <a:buFont typeface="Roboto Mono"/>
              <a:buChar char="●"/>
            </a:pPr>
            <a:r>
              <a:rPr lang="en" sz="1600">
                <a:highlight>
                  <a:srgbClr val="FFD966"/>
                </a:highlight>
                <a:latin typeface="Roboto Mono"/>
                <a:ea typeface="Roboto Mono"/>
                <a:cs typeface="Roboto Mono"/>
                <a:sym typeface="Roboto Mono"/>
              </a:rPr>
              <a:t>source=“access_30DAY.log”</a:t>
            </a:r>
            <a:endParaRPr sz="1600">
              <a:highlight>
                <a:srgbClr val="FFD966"/>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Char char="●"/>
            </a:pPr>
            <a:r>
              <a:rPr lang="en" sz="1600">
                <a:highlight>
                  <a:srgbClr val="FFD966"/>
                </a:highlight>
                <a:latin typeface="Roboto Mono"/>
                <a:ea typeface="Roboto Mono"/>
                <a:cs typeface="Roboto Mono"/>
                <a:sym typeface="Roboto Mono"/>
              </a:rPr>
              <a:t>sourcetype=“access_combined_wcookie” </a:t>
            </a:r>
            <a:endParaRPr sz="1600">
              <a:highlight>
                <a:srgbClr val="FFD966"/>
              </a:highlight>
              <a:latin typeface="Roboto Mono"/>
              <a:ea typeface="Roboto Mono"/>
              <a:cs typeface="Roboto Mono"/>
              <a:sym typeface="Roboto Mono"/>
            </a:endParaRPr>
          </a:p>
          <a:p>
            <a:pPr indent="-330200" lvl="0" marL="457200" rtl="0" algn="l">
              <a:lnSpc>
                <a:spcPct val="150000"/>
              </a:lnSpc>
              <a:spcBef>
                <a:spcPts val="0"/>
              </a:spcBef>
              <a:spcAft>
                <a:spcPts val="0"/>
              </a:spcAft>
              <a:buSzPts val="1600"/>
              <a:buFont typeface="Roboto Mono"/>
              <a:buChar char="●"/>
            </a:pPr>
            <a:r>
              <a:rPr lang="en" sz="1600">
                <a:highlight>
                  <a:srgbClr val="FFD966"/>
                </a:highlight>
                <a:latin typeface="Roboto Mono"/>
                <a:ea typeface="Roboto Mono"/>
                <a:cs typeface="Roboto Mono"/>
                <a:sym typeface="Roboto Mono"/>
              </a:rPr>
              <a:t>status=“505”</a:t>
            </a:r>
            <a:endParaRPr sz="1600">
              <a:highlight>
                <a:srgbClr val="FFD966"/>
              </a:highlight>
              <a:latin typeface="Roboto Mono"/>
              <a:ea typeface="Roboto Mono"/>
              <a:cs typeface="Roboto Mono"/>
              <a:sym typeface="Roboto Mono"/>
            </a:endParaRPr>
          </a:p>
        </p:txBody>
      </p:sp>
      <p:sp>
        <p:nvSpPr>
          <p:cNvPr id="2898" name="Google Shape;2898;p187"/>
          <p:cNvSpPr txBox="1"/>
          <p:nvPr>
            <p:ph idx="3" type="body"/>
          </p:nvPr>
        </p:nvSpPr>
        <p:spPr>
          <a:xfrm>
            <a:off x="79275" y="3441600"/>
            <a:ext cx="9144000" cy="1302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t>The boolean expression</a:t>
            </a:r>
            <a:endParaRPr b="1" sz="1600"/>
          </a:p>
          <a:p>
            <a:pPr indent="0" lvl="0" marL="0" rtl="0" algn="l">
              <a:spcBef>
                <a:spcPts val="800"/>
              </a:spcBef>
              <a:spcAft>
                <a:spcPts val="800"/>
              </a:spcAft>
              <a:buNone/>
            </a:pPr>
            <a:r>
              <a:rPr lang="en" sz="1600">
                <a:highlight>
                  <a:srgbClr val="FFD966"/>
                </a:highlight>
                <a:latin typeface="Roboto Mono"/>
                <a:ea typeface="Roboto Mono"/>
                <a:cs typeface="Roboto Mono"/>
                <a:sym typeface="Roboto Mono"/>
              </a:rPr>
              <a:t>source=“access_30DAY.log” sourcetype= “access_combined_wcookie” </a:t>
            </a:r>
            <a:r>
              <a:rPr b="1" lang="en" sz="1600">
                <a:highlight>
                  <a:srgbClr val="FFD966"/>
                </a:highlight>
                <a:latin typeface="Roboto Mono"/>
                <a:ea typeface="Roboto Mono"/>
                <a:cs typeface="Roboto Mono"/>
                <a:sym typeface="Roboto Mono"/>
              </a:rPr>
              <a:t>AND</a:t>
            </a:r>
            <a:r>
              <a:rPr lang="en" sz="1600">
                <a:highlight>
                  <a:srgbClr val="FFD966"/>
                </a:highlight>
                <a:latin typeface="Roboto Mono"/>
                <a:ea typeface="Roboto Mono"/>
                <a:cs typeface="Roboto Mono"/>
                <a:sym typeface="Roboto Mono"/>
              </a:rPr>
              <a:t> status=“505”</a:t>
            </a:r>
            <a:endParaRPr sz="1600">
              <a:highlight>
                <a:srgbClr val="FFD966"/>
              </a:highlight>
              <a:latin typeface="Roboto Mono"/>
              <a:ea typeface="Roboto Mono"/>
              <a:cs typeface="Roboto Mono"/>
              <a:sym typeface="Roboto Mono"/>
            </a:endParaRPr>
          </a:p>
        </p:txBody>
      </p:sp>
      <p:sp>
        <p:nvSpPr>
          <p:cNvPr id="2899" name="Google Shape;2899;p187"/>
          <p:cNvSpPr txBox="1"/>
          <p:nvPr>
            <p:ph idx="3" type="body"/>
          </p:nvPr>
        </p:nvSpPr>
        <p:spPr>
          <a:xfrm>
            <a:off x="175" y="2881325"/>
            <a:ext cx="9144000" cy="4620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sz="1600"/>
              <a:t>The boolean operator:  </a:t>
            </a:r>
            <a:r>
              <a:rPr b="1" lang="en" sz="1600">
                <a:highlight>
                  <a:srgbClr val="FFD966"/>
                </a:highlight>
                <a:latin typeface="Roboto Mono"/>
                <a:ea typeface="Roboto Mono"/>
                <a:cs typeface="Roboto Mono"/>
                <a:sym typeface="Roboto Mono"/>
              </a:rPr>
              <a:t>AND</a:t>
            </a:r>
            <a:endParaRPr sz="1600">
              <a:highlight>
                <a:srgbClr val="FFD966"/>
              </a:highlight>
              <a:latin typeface="Roboto Mono"/>
              <a:ea typeface="Roboto Mono"/>
              <a:cs typeface="Roboto Mono"/>
              <a:sym typeface="Roboto Mon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3" name="Shape 2903"/>
        <p:cNvGrpSpPr/>
        <p:nvPr/>
      </p:nvGrpSpPr>
      <p:grpSpPr>
        <a:xfrm>
          <a:off x="0" y="0"/>
          <a:ext cx="0" cy="0"/>
          <a:chOff x="0" y="0"/>
          <a:chExt cx="0" cy="0"/>
        </a:xfrm>
      </p:grpSpPr>
      <p:sp>
        <p:nvSpPr>
          <p:cNvPr id="2904" name="Google Shape;2904;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905" name="Google Shape;2905;p188"/>
          <p:cNvSpPr txBox="1"/>
          <p:nvPr>
            <p:ph idx="1" type="subTitle"/>
          </p:nvPr>
        </p:nvSpPr>
        <p:spPr>
          <a:xfrm>
            <a:off x="0" y="665500"/>
            <a:ext cx="9144000" cy="937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1. Write the search term that will first display events for ALL server response errors. </a:t>
            </a:r>
            <a:endParaRPr b="1" sz="1600"/>
          </a:p>
        </p:txBody>
      </p:sp>
      <p:sp>
        <p:nvSpPr>
          <p:cNvPr id="2906" name="Google Shape;2906;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07" name="Google Shape;2907;p1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1" name="Shape 2911"/>
        <p:cNvGrpSpPr/>
        <p:nvPr/>
      </p:nvGrpSpPr>
      <p:grpSpPr>
        <a:xfrm>
          <a:off x="0" y="0"/>
          <a:ext cx="0" cy="0"/>
          <a:chOff x="0" y="0"/>
          <a:chExt cx="0" cy="0"/>
        </a:xfrm>
      </p:grpSpPr>
      <p:sp>
        <p:nvSpPr>
          <p:cNvPr id="2912" name="Google Shape;2912;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913" name="Google Shape;2913;p189"/>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1. </a:t>
            </a:r>
            <a:r>
              <a:rPr b="1" lang="en" sz="1600"/>
              <a:t>Write the search term that will first display events for ALL server response errors</a:t>
            </a:r>
            <a:r>
              <a:rPr b="1" lang="en" sz="1600"/>
              <a:t>. </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This search requires a wildcard to specify the *5xx family of the HTTP server responses.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highlight>
                  <a:srgbClr val="FFD966"/>
                </a:highlight>
                <a:latin typeface="Roboto Mono"/>
                <a:ea typeface="Roboto Mono"/>
                <a:cs typeface="Roboto Mono"/>
                <a:sym typeface="Roboto Mono"/>
              </a:rPr>
              <a:t>source=“access_30DAY.log” sourcetype=“access_combined_wcookie” AND status=”5**”</a:t>
            </a:r>
            <a:endParaRPr sz="1600">
              <a:highlight>
                <a:srgbClr val="FFD966"/>
              </a:highlight>
              <a:latin typeface="Roboto Mono"/>
              <a:ea typeface="Roboto Mono"/>
              <a:cs typeface="Roboto Mono"/>
              <a:sym typeface="Roboto Mono"/>
            </a:endParaRPr>
          </a:p>
        </p:txBody>
      </p:sp>
      <p:sp>
        <p:nvSpPr>
          <p:cNvPr id="2914" name="Google Shape;2914;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15" name="Google Shape;2915;p1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16" name="Google Shape;2916;p189"/>
          <p:cNvSpPr txBox="1"/>
          <p:nvPr>
            <p:ph idx="1" type="subTitle"/>
          </p:nvPr>
        </p:nvSpPr>
        <p:spPr>
          <a:xfrm>
            <a:off x="58125" y="22370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2</a:t>
            </a:r>
            <a:r>
              <a:rPr b="1" lang="en" sz="1600"/>
              <a:t>. Next, narrow your search down to HTTP versions not supported events.  </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highlight>
                <a:srgbClr val="FFFF00"/>
              </a:highlight>
              <a:latin typeface="Roboto Mono"/>
              <a:ea typeface="Roboto Mono"/>
              <a:cs typeface="Roboto Mono"/>
              <a:sym typeface="Roboto Mon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0" name="Shape 2920"/>
        <p:cNvGrpSpPr/>
        <p:nvPr/>
      </p:nvGrpSpPr>
      <p:grpSpPr>
        <a:xfrm>
          <a:off x="0" y="0"/>
          <a:ext cx="0" cy="0"/>
          <a:chOff x="0" y="0"/>
          <a:chExt cx="0" cy="0"/>
        </a:xfrm>
      </p:grpSpPr>
      <p:sp>
        <p:nvSpPr>
          <p:cNvPr id="2921" name="Google Shape;2921;p1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922" name="Google Shape;2922;p190"/>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1. Write the search term that will first display events for ALL server response errors. </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This search requires a wildcard to specify the *5xx family of the HTTP server responses.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highlight>
                  <a:srgbClr val="FFD966"/>
                </a:highlight>
                <a:latin typeface="Roboto Mono"/>
                <a:ea typeface="Roboto Mono"/>
                <a:cs typeface="Roboto Mono"/>
                <a:sym typeface="Roboto Mono"/>
              </a:rPr>
              <a:t>source=“access_30DAY.log” sourcetype=“access_combined_wcookie”</a:t>
            </a:r>
            <a:r>
              <a:rPr lang="en" sz="1600">
                <a:solidFill>
                  <a:schemeClr val="dk1"/>
                </a:solidFill>
                <a:highlight>
                  <a:srgbClr val="FFD966"/>
                </a:highlight>
                <a:latin typeface="Roboto Mono"/>
                <a:ea typeface="Roboto Mono"/>
                <a:cs typeface="Roboto Mono"/>
                <a:sym typeface="Roboto Mono"/>
              </a:rPr>
              <a:t>AND status=”5**”</a:t>
            </a:r>
            <a:endParaRPr sz="1600">
              <a:highlight>
                <a:srgbClr val="FFD966"/>
              </a:highlight>
              <a:latin typeface="Roboto Mono"/>
              <a:ea typeface="Roboto Mono"/>
              <a:cs typeface="Roboto Mono"/>
              <a:sym typeface="Roboto Mono"/>
            </a:endParaRPr>
          </a:p>
        </p:txBody>
      </p:sp>
      <p:sp>
        <p:nvSpPr>
          <p:cNvPr id="2923" name="Google Shape;2923;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24" name="Google Shape;2924;p1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25" name="Google Shape;2925;p190"/>
          <p:cNvSpPr txBox="1"/>
          <p:nvPr>
            <p:ph idx="1" type="subTitle"/>
          </p:nvPr>
        </p:nvSpPr>
        <p:spPr>
          <a:xfrm>
            <a:off x="58125" y="254075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2. Next, narrow your search down to HTTP versions not supported events.  </a:t>
            </a:r>
            <a:endParaRPr b="1"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en" sz="1600">
                <a:solidFill>
                  <a:schemeClr val="dk1"/>
                </a:solidFill>
                <a:highlight>
                  <a:srgbClr val="FFD966"/>
                </a:highlight>
                <a:latin typeface="Roboto Mono"/>
                <a:ea typeface="Roboto Mono"/>
                <a:cs typeface="Roboto Mono"/>
                <a:sym typeface="Roboto Mono"/>
              </a:rPr>
              <a:t>source=“access_30DAY.log” sourcetype=“access_combined_wcookie” AND status=“505”</a:t>
            </a:r>
            <a:endParaRPr sz="1600">
              <a:solidFill>
                <a:schemeClr val="dk1"/>
              </a:solidFill>
              <a:highlight>
                <a:srgbClr val="FFD966"/>
              </a:highlight>
              <a:latin typeface="Roboto Mono"/>
              <a:ea typeface="Roboto Mono"/>
              <a:cs typeface="Roboto Mono"/>
              <a:sym typeface="Roboto Mono"/>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highlight>
                <a:srgbClr val="FFFF00"/>
              </a:highlight>
              <a:latin typeface="Roboto Mono"/>
              <a:ea typeface="Roboto Mono"/>
              <a:cs typeface="Roboto Mono"/>
              <a:sym typeface="Roboto Mon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9" name="Shape 2929"/>
        <p:cNvGrpSpPr/>
        <p:nvPr/>
      </p:nvGrpSpPr>
      <p:grpSpPr>
        <a:xfrm>
          <a:off x="0" y="0"/>
          <a:ext cx="0" cy="0"/>
          <a:chOff x="0" y="0"/>
          <a:chExt cx="0" cy="0"/>
        </a:xfrm>
      </p:grpSpPr>
      <p:sp>
        <p:nvSpPr>
          <p:cNvPr id="2930" name="Google Shape;2930;p1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931" name="Google Shape;2931;p191"/>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3</a:t>
            </a:r>
            <a:r>
              <a:rPr b="1" lang="en" sz="1600"/>
              <a:t>. Now, isolate the highest client software that is </a:t>
            </a:r>
            <a:r>
              <a:rPr b="1" lang="en" sz="1600"/>
              <a:t>originating</a:t>
            </a:r>
            <a:r>
              <a:rPr b="1" lang="en" sz="1600"/>
              <a:t> the response: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highlight>
                <a:srgbClr val="FFFF00"/>
              </a:highlight>
              <a:latin typeface="Roboto Mono"/>
              <a:ea typeface="Roboto Mono"/>
              <a:cs typeface="Roboto Mono"/>
              <a:sym typeface="Roboto Mono"/>
            </a:endParaRPr>
          </a:p>
        </p:txBody>
      </p:sp>
      <p:sp>
        <p:nvSpPr>
          <p:cNvPr id="2932" name="Google Shape;2932;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33" name="Google Shape;2933;p1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7" name="Shape 2127"/>
        <p:cNvGrpSpPr/>
        <p:nvPr/>
      </p:nvGrpSpPr>
      <p:grpSpPr>
        <a:xfrm>
          <a:off x="0" y="0"/>
          <a:ext cx="0" cy="0"/>
          <a:chOff x="0" y="0"/>
          <a:chExt cx="0" cy="0"/>
        </a:xfrm>
      </p:grpSpPr>
      <p:sp>
        <p:nvSpPr>
          <p:cNvPr id="2128" name="Google Shape;2128;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Benefits of SIEMS</a:t>
            </a:r>
            <a:endParaRPr/>
          </a:p>
        </p:txBody>
      </p:sp>
      <p:sp>
        <p:nvSpPr>
          <p:cNvPr id="2129" name="Google Shape;2129;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Using SIEMs provides the following benefits: </a:t>
            </a:r>
            <a:endParaRPr/>
          </a:p>
        </p:txBody>
      </p:sp>
      <p:sp>
        <p:nvSpPr>
          <p:cNvPr id="2130" name="Google Shape;2130;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31" name="Google Shape;2131;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2" name="Google Shape;2132;p111"/>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Increased efficiency</a:t>
            </a:r>
            <a:endParaRPr sz="1800"/>
          </a:p>
        </p:txBody>
      </p:sp>
      <p:sp>
        <p:nvSpPr>
          <p:cNvPr id="2133" name="Google Shape;2133;p111"/>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Prevention of potential security threats</a:t>
            </a:r>
            <a:endParaRPr sz="1800"/>
          </a:p>
        </p:txBody>
      </p:sp>
      <p:sp>
        <p:nvSpPr>
          <p:cNvPr id="2134" name="Google Shape;2134;p111"/>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Reduced</a:t>
            </a:r>
            <a:r>
              <a:rPr lang="en" sz="1800"/>
              <a:t> impact of security breaches</a:t>
            </a:r>
            <a:endParaRPr sz="1800"/>
          </a:p>
        </p:txBody>
      </p:sp>
      <p:sp>
        <p:nvSpPr>
          <p:cNvPr id="2135" name="Google Shape;2135;p111"/>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Reduced costs</a:t>
            </a:r>
            <a:endParaRPr sz="1800"/>
          </a:p>
        </p:txBody>
      </p:sp>
      <p:sp>
        <p:nvSpPr>
          <p:cNvPr id="2136" name="Google Shape;2136;p111"/>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Better reporting, log analysis, and retention</a:t>
            </a:r>
            <a:endParaRPr sz="1800"/>
          </a:p>
        </p:txBody>
      </p:sp>
      <p:sp>
        <p:nvSpPr>
          <p:cNvPr id="2137" name="Google Shape;2137;p111"/>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800"/>
              <a:t>IT Compliance</a:t>
            </a:r>
            <a:endParaRPr sz="1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7" name="Shape 2937"/>
        <p:cNvGrpSpPr/>
        <p:nvPr/>
      </p:nvGrpSpPr>
      <p:grpSpPr>
        <a:xfrm>
          <a:off x="0" y="0"/>
          <a:ext cx="0" cy="0"/>
          <a:chOff x="0" y="0"/>
          <a:chExt cx="0" cy="0"/>
        </a:xfrm>
      </p:grpSpPr>
      <p:sp>
        <p:nvSpPr>
          <p:cNvPr id="2938" name="Google Shape;2938;p1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939" name="Google Shape;2939;p192"/>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3. Now, isolate the highest client software that is originating the response: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Use </a:t>
            </a:r>
            <a:r>
              <a:rPr lang="en" sz="1600">
                <a:latin typeface="Roboto Mono"/>
                <a:ea typeface="Roboto Mono"/>
                <a:cs typeface="Roboto Mono"/>
                <a:sym typeface="Roboto Mono"/>
              </a:rPr>
              <a:t>Interesting Fields</a:t>
            </a:r>
            <a:r>
              <a:rPr lang="en" sz="1600"/>
              <a:t> and select the highest value from the </a:t>
            </a:r>
            <a:r>
              <a:rPr lang="en" sz="1600">
                <a:latin typeface="Roboto Mono"/>
                <a:ea typeface="Roboto Mono"/>
                <a:cs typeface="Roboto Mono"/>
                <a:sym typeface="Roboto Mono"/>
              </a:rPr>
              <a:t>useragent</a:t>
            </a:r>
            <a:r>
              <a:rPr lang="en" sz="1600"/>
              <a:t> field. </a:t>
            </a:r>
            <a:endParaRPr sz="1600"/>
          </a:p>
        </p:txBody>
      </p:sp>
      <p:sp>
        <p:nvSpPr>
          <p:cNvPr id="2940" name="Google Shape;2940;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1" name="Google Shape;2941;p1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942" name="Google Shape;2942;p192"/>
          <p:cNvPicPr preferRelativeResize="0"/>
          <p:nvPr/>
        </p:nvPicPr>
        <p:blipFill>
          <a:blip r:embed="rId3">
            <a:alphaModFix/>
          </a:blip>
          <a:stretch>
            <a:fillRect/>
          </a:stretch>
        </p:blipFill>
        <p:spPr>
          <a:xfrm>
            <a:off x="152400" y="1995725"/>
            <a:ext cx="8839200" cy="185349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6" name="Shape 2946"/>
        <p:cNvGrpSpPr/>
        <p:nvPr/>
      </p:nvGrpSpPr>
      <p:grpSpPr>
        <a:xfrm>
          <a:off x="0" y="0"/>
          <a:ext cx="0" cy="0"/>
          <a:chOff x="0" y="0"/>
          <a:chExt cx="0" cy="0"/>
        </a:xfrm>
      </p:grpSpPr>
      <p:sp>
        <p:nvSpPr>
          <p:cNvPr id="2947" name="Google Shape;2947;p1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948" name="Google Shape;2948;p193"/>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4</a:t>
            </a:r>
            <a:r>
              <a:rPr b="1" lang="en" sz="1600"/>
              <a:t>. Record the number of events that are returned.</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5. Record the peak times when the events occur.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highlight>
                <a:srgbClr val="FFFF00"/>
              </a:highlight>
              <a:latin typeface="Roboto Mono"/>
              <a:ea typeface="Roboto Mono"/>
              <a:cs typeface="Roboto Mono"/>
              <a:sym typeface="Roboto Mono"/>
            </a:endParaRPr>
          </a:p>
        </p:txBody>
      </p:sp>
      <p:sp>
        <p:nvSpPr>
          <p:cNvPr id="2949" name="Google Shape;2949;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50" name="Google Shape;2950;p1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4" name="Shape 2954"/>
        <p:cNvGrpSpPr/>
        <p:nvPr/>
      </p:nvGrpSpPr>
      <p:grpSpPr>
        <a:xfrm>
          <a:off x="0" y="0"/>
          <a:ext cx="0" cy="0"/>
          <a:chOff x="0" y="0"/>
          <a:chExt cx="0" cy="0"/>
        </a:xfrm>
      </p:grpSpPr>
      <p:sp>
        <p:nvSpPr>
          <p:cNvPr id="2955" name="Google Shape;2955;p1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Introduction to SPL Review Part 3</a:t>
            </a:r>
            <a:endParaRPr>
              <a:solidFill>
                <a:schemeClr val="dk1"/>
              </a:solidFill>
            </a:endParaRPr>
          </a:p>
          <a:p>
            <a:pPr indent="0" lvl="0" marL="0" rtl="0" algn="l">
              <a:spcBef>
                <a:spcPts val="0"/>
              </a:spcBef>
              <a:spcAft>
                <a:spcPts val="0"/>
              </a:spcAft>
              <a:buNone/>
            </a:pPr>
            <a:r>
              <a:t/>
            </a:r>
            <a:endParaRPr/>
          </a:p>
        </p:txBody>
      </p:sp>
      <p:sp>
        <p:nvSpPr>
          <p:cNvPr id="2956" name="Google Shape;2956;p194"/>
          <p:cNvSpPr txBox="1"/>
          <p:nvPr>
            <p:ph idx="1" type="subTitle"/>
          </p:nvPr>
        </p:nvSpPr>
        <p:spPr>
          <a:xfrm>
            <a:off x="0" y="665500"/>
            <a:ext cx="9144000" cy="143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sz="1600"/>
              <a:t>4. Record the number of events that are returned.</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lang="en" sz="1600">
                <a:highlight>
                  <a:srgbClr val="FFD966"/>
                </a:highlight>
              </a:rPr>
              <a:t>552</a:t>
            </a:r>
            <a:endParaRPr sz="1600">
              <a:highlight>
                <a:srgbClr val="FFD966"/>
              </a:highlight>
            </a:endParaRPr>
          </a:p>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5. Record the peak times when the events occur.  </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lang="en" sz="1600">
                <a:highlight>
                  <a:srgbClr val="FFD966"/>
                </a:highlight>
              </a:rPr>
              <a:t>Peak times will vary. </a:t>
            </a:r>
            <a:endParaRPr sz="1600">
              <a:highlight>
                <a:srgbClr val="FFD966"/>
              </a:high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highlight>
                <a:srgbClr val="FFFF00"/>
              </a:highlight>
              <a:latin typeface="Roboto Mono"/>
              <a:ea typeface="Roboto Mono"/>
              <a:cs typeface="Roboto Mono"/>
              <a:sym typeface="Roboto Mono"/>
            </a:endParaRPr>
          </a:p>
        </p:txBody>
      </p:sp>
      <p:sp>
        <p:nvSpPr>
          <p:cNvPr id="2957" name="Google Shape;2957;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58" name="Google Shape;2958;p1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2" name="Shape 2962"/>
        <p:cNvGrpSpPr/>
        <p:nvPr/>
      </p:nvGrpSpPr>
      <p:grpSpPr>
        <a:xfrm>
          <a:off x="0" y="0"/>
          <a:ext cx="0" cy="0"/>
          <a:chOff x="0" y="0"/>
          <a:chExt cx="0" cy="0"/>
        </a:xfrm>
      </p:grpSpPr>
      <p:sp>
        <p:nvSpPr>
          <p:cNvPr id="2963" name="Google Shape;2963;p1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964" name="Google Shape;2964;p1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965" name="Google Shape;2965;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966" name="Google Shape;2966;p1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67" name="Google Shape;2967;p195"/>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Recognize the role SIEMs play in protecting an organization's security.</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how logs are filtered, normalized, and correlated for events.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basic features of the Splunk User Interface.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basic database terms and query functions.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the Splunk Processing Language (SPL) for simple queries. </a:t>
            </a:r>
            <a:endParaRPr sz="2000">
              <a:latin typeface="Roboto Light"/>
              <a:ea typeface="Roboto Light"/>
              <a:cs typeface="Roboto Light"/>
              <a:sym typeface="Roboto Light"/>
            </a:endParaRPr>
          </a:p>
        </p:txBody>
      </p:sp>
      <p:sp>
        <p:nvSpPr>
          <p:cNvPr id="2968" name="Google Shape;2968;p195"/>
          <p:cNvSpPr/>
          <p:nvPr/>
        </p:nvSpPr>
        <p:spPr>
          <a:xfrm>
            <a:off x="430175" y="1360450"/>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95"/>
          <p:cNvSpPr/>
          <p:nvPr/>
        </p:nvSpPr>
        <p:spPr>
          <a:xfrm>
            <a:off x="430175" y="1812888"/>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95"/>
          <p:cNvSpPr/>
          <p:nvPr/>
        </p:nvSpPr>
        <p:spPr>
          <a:xfrm>
            <a:off x="430175" y="2265325"/>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95"/>
          <p:cNvSpPr/>
          <p:nvPr/>
        </p:nvSpPr>
        <p:spPr>
          <a:xfrm>
            <a:off x="430175" y="2699825"/>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95"/>
          <p:cNvSpPr/>
          <p:nvPr/>
        </p:nvSpPr>
        <p:spPr>
          <a:xfrm>
            <a:off x="430175" y="3138550"/>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